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0760-FEEA-4EB1-95DE-B0D8CA53247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8870-4B75-4D60-B43F-4C4226CF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193" y="1028365"/>
            <a:ext cx="5884863" cy="368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199" y="4861682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Lithos Pro Regular" panose="04020505030E02020A04" pitchFamily="82" charset="0"/>
              </a:rPr>
              <a:t>Extended responses</a:t>
            </a:r>
            <a:endParaRPr lang="en-US" sz="2400" dirty="0">
              <a:latin typeface="Lithos Pro Regular" panose="04020505030E02020A04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64766" y="5106822"/>
            <a:ext cx="239729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350" dirty="0"/>
              <a:t>Learning Intention: To understand how to attack and write an extended response.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19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950" dirty="0">
                <a:latin typeface="Kahootz Stencil" panose="00000400000000000000" pitchFamily="2" charset="0"/>
              </a:rPr>
              <a:t>PARAGRAPHS </a:t>
            </a:r>
            <a:r>
              <a:rPr lang="en-AU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329" y="2339151"/>
            <a:ext cx="2918651" cy="291865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ESTABLISH AN IDEA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NAME THE CODE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DESCRIBE THE CODE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LINK TO THE IDEA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42397" y="2125268"/>
            <a:ext cx="2785443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This is the formula for Media writing.</a:t>
            </a:r>
          </a:p>
          <a:p>
            <a:endParaRPr lang="en-AU" sz="1350" dirty="0"/>
          </a:p>
          <a:p>
            <a:r>
              <a:rPr lang="en-AU" sz="1350" dirty="0"/>
              <a:t>Remember it.</a:t>
            </a:r>
          </a:p>
          <a:p>
            <a:endParaRPr lang="en-AU" sz="1350" dirty="0"/>
          </a:p>
          <a:p>
            <a:r>
              <a:rPr lang="en-AU" sz="1350" dirty="0"/>
              <a:t>Stick to it.</a:t>
            </a:r>
          </a:p>
          <a:p>
            <a:endParaRPr lang="en-AU" sz="1350" dirty="0"/>
          </a:p>
          <a:p>
            <a:r>
              <a:rPr lang="en-AU" sz="1350" dirty="0"/>
              <a:t>Do not deviate from it’s simple path.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063" y="3844246"/>
            <a:ext cx="2391948" cy="19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13" t="1831" r="24167" b="3169"/>
          <a:stretch/>
        </p:blipFill>
        <p:spPr>
          <a:xfrm>
            <a:off x="1430340" y="2451395"/>
            <a:ext cx="2975257" cy="314702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69" t="3575" r="24390" b="52061"/>
          <a:stretch/>
        </p:blipFill>
        <p:spPr>
          <a:xfrm>
            <a:off x="1430339" y="1052140"/>
            <a:ext cx="3002244" cy="14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752" y="2163277"/>
            <a:ext cx="3172089" cy="2379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1900" y="1644651"/>
            <a:ext cx="2546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Lithos Pro Regular" panose="04020505030E02020A04" pitchFamily="82" charset="0"/>
              </a:rPr>
              <a:t>Now it is your turn:</a:t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/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>1. Break the question down</a:t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/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>2. Organise the structure for an extended response</a:t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/>
            </a:r>
            <a:br>
              <a:rPr lang="en-AU" dirty="0">
                <a:latin typeface="Lithos Pro Regular" panose="04020505030E02020A04" pitchFamily="82" charset="0"/>
              </a:rPr>
            </a:br>
            <a:r>
              <a:rPr lang="en-AU" dirty="0">
                <a:latin typeface="Lithos Pro Regular" panose="04020505030E02020A04" pitchFamily="82" charset="0"/>
              </a:rPr>
              <a:t>3. Write the response</a:t>
            </a:r>
            <a:endParaRPr lang="en-US" dirty="0">
              <a:latin typeface="Lithos Pro Regular" panose="04020505030E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71" y="79908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8000" dirty="0" smtClean="0">
                <a:latin typeface="Gill Sans MT Condensed" panose="020B0506020104020203" pitchFamily="34" charset="0"/>
              </a:rPr>
              <a:t>What is important to remember when completing an extended response?</a:t>
            </a:r>
            <a:endParaRPr lang="en-US" sz="80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386" y="290116"/>
            <a:ext cx="3200939" cy="426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9" y="365126"/>
            <a:ext cx="3354328" cy="4192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1660" y="4636228"/>
            <a:ext cx="384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50" dirty="0"/>
              <a:t>In reference to two different production elements analyse how the two images contrast their representations of gender.</a:t>
            </a:r>
            <a:br>
              <a:rPr lang="en-AU" sz="1350" dirty="0"/>
            </a:br>
            <a:r>
              <a:rPr lang="en-AU" sz="1350" dirty="0"/>
              <a:t>  			(10 marks)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305698" y="5416550"/>
            <a:ext cx="1936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What is this question asking you?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019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47210" y="1989655"/>
          <a:ext cx="2957880" cy="38709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29030"/>
                <a:gridCol w="222885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1/2 mark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 a production element and a gender stereotype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 marks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Describe how the production element was used in relevant detail using correct meta language for at least two sub elements.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 marks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Make clear by describing audience connotations, how the use of the production element constructed the gender stereotype.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</a:tr>
              <a:tr h="1234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1/2 mark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Through use of language, phrasing and choice of vocabulary, paint a vivid picture for the marker of the elements in use and their intended effect.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4" marR="44774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4482" y="361172"/>
            <a:ext cx="4066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50" dirty="0"/>
              <a:t>In reference to two different production elements analyse how the two images contrast their representations of gender.</a:t>
            </a:r>
            <a:br>
              <a:rPr lang="en-AU" sz="1350" dirty="0"/>
            </a:br>
            <a:r>
              <a:rPr lang="en-AU" sz="1350" dirty="0"/>
              <a:t>  			(10 marks)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232401" y="1492251"/>
            <a:ext cx="260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Remember this criteria from last lesson?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586230" y="2578101"/>
            <a:ext cx="24003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/>
              <a:t>How would you break down this question into marks?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823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471867"/>
              </p:ext>
            </p:extLst>
          </p:nvPr>
        </p:nvGraphicFramePr>
        <p:xfrm>
          <a:off x="4552304" y="1095556"/>
          <a:ext cx="3711802" cy="455408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58126"/>
                <a:gridCol w="2953676"/>
              </a:tblGrid>
              <a:tr h="582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1/2 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Identify two contrasting representations of gender from two different texts and at least one production element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61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Describe how a production element was used in relevant detail using correct meta language for at least two sub elements. (Text 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748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Link the description of the production element to sophisticated analysis that demonstrates an understanding of a representation of gender as a construction. (Text 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61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Describe how the production element was used in relevant detail using correct meta language for at least two sub elements. (Text 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83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Link the description of the production element to sophisticated analysis that demonstrates an understanding of another representation of gender as a construction. (Text 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415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Provide active analysis of how the two representations of gender contrast against each other.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  <a:tr h="66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1/2 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Through use of language, phrasing and choice of vocabulary, paint a vivid picture for the marker of the elements in use and their intended effect.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34" marR="22034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5" y="5374324"/>
            <a:ext cx="2007394" cy="12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574" y="365126"/>
            <a:ext cx="10187747" cy="5705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80" y="2343151"/>
            <a:ext cx="24003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/>
              <a:t>When contrasting texts, what do you need to do?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852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31937" y="3318668"/>
          <a:ext cx="5915025" cy="1946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4013"/>
                <a:gridCol w="1987550"/>
                <a:gridCol w="2303462"/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Similarities</a:t>
                      </a:r>
                      <a:r>
                        <a:rPr lang="en-AU" sz="1000" baseline="0" dirty="0" smtClean="0"/>
                        <a:t>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Differences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Camera Techniques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Acting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err="1" smtClean="0"/>
                        <a:t>Mise</a:t>
                      </a:r>
                      <a:r>
                        <a:rPr lang="en-AU" sz="1000" dirty="0" smtClean="0"/>
                        <a:t> en scene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Lighting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Editing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Sound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8452" y="1904997"/>
          <a:ext cx="5772150" cy="793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850"/>
                <a:gridCol w="3035300"/>
              </a:tblGrid>
              <a:tr h="396876"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Image 1 Gender</a:t>
                      </a:r>
                      <a:r>
                        <a:rPr lang="en-AU" sz="1000" baseline="0" dirty="0" smtClean="0"/>
                        <a:t> Representation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 smtClean="0"/>
                        <a:t>Image 2 Gender </a:t>
                      </a:r>
                      <a:r>
                        <a:rPr lang="en-AU" sz="1000" baseline="0" dirty="0" smtClean="0"/>
                        <a:t>Representation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39687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791749"/>
            <a:ext cx="8350308" cy="520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4470" y="1131095"/>
            <a:ext cx="312039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Organising your extended response:</a:t>
            </a:r>
            <a:br>
              <a:rPr lang="en-AU" sz="1350" dirty="0"/>
            </a:br>
            <a:r>
              <a:rPr lang="en-AU" sz="1350" dirty="0"/>
              <a:t/>
            </a:r>
            <a:br>
              <a:rPr lang="en-AU" sz="1350" dirty="0"/>
            </a:br>
            <a:r>
              <a:rPr lang="en-AU" sz="1350" dirty="0"/>
              <a:t>       </a:t>
            </a:r>
            <a:r>
              <a:rPr lang="en-AU" sz="1350" b="1" dirty="0">
                <a:latin typeface="Lithos Pro Regular" panose="04020505030E02020A04" pitchFamily="82" charset="0"/>
              </a:rPr>
              <a:t>GROUP IDEAS TOGETHER </a:t>
            </a:r>
            <a:r>
              <a:rPr lang="en-AU" sz="1350" dirty="0"/>
              <a:t/>
            </a:r>
            <a:br>
              <a:rPr lang="en-AU" sz="1350" dirty="0"/>
            </a:br>
            <a:r>
              <a:rPr lang="en-AU" sz="1350" dirty="0"/>
              <a:t/>
            </a:r>
            <a:br>
              <a:rPr lang="en-AU" sz="1350" dirty="0"/>
            </a:br>
            <a:r>
              <a:rPr lang="en-AU" dirty="0"/>
              <a:t>What are some ways that we could organise an extended response?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282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551" y="1525779"/>
            <a:ext cx="3993393" cy="3197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4951" y="1231901"/>
            <a:ext cx="276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Lithos Pro Regular" panose="04020505030E02020A04" pitchFamily="82" charset="0"/>
              </a:rPr>
              <a:t>Your introduction is like an extended topic sentence that highlights and signposts what your analysis will focus on.</a:t>
            </a:r>
            <a:endParaRPr lang="en-US" sz="2400" dirty="0">
              <a:latin typeface="Lithos Pro Regular" panose="04020505030E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445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Gill Sans MT Condensed</vt:lpstr>
      <vt:lpstr>Kahootz Stencil</vt:lpstr>
      <vt:lpstr>Lithos Pro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PARAGRAPHS  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Lara</dc:creator>
  <cp:lastModifiedBy>ALEXANDER Lara</cp:lastModifiedBy>
  <cp:revision>5</cp:revision>
  <dcterms:created xsi:type="dcterms:W3CDTF">2014-05-26T06:57:41Z</dcterms:created>
  <dcterms:modified xsi:type="dcterms:W3CDTF">2014-05-30T05:44:31Z</dcterms:modified>
</cp:coreProperties>
</file>