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8" r:id="rId3"/>
    <p:sldId id="264" r:id="rId4"/>
    <p:sldId id="265" r:id="rId5"/>
    <p:sldId id="259" r:id="rId6"/>
    <p:sldId id="262" r:id="rId7"/>
    <p:sldId id="263" r:id="rId8"/>
    <p:sldId id="275" r:id="rId9"/>
    <p:sldId id="276" r:id="rId10"/>
    <p:sldId id="277" r:id="rId11"/>
    <p:sldId id="278" r:id="rId12"/>
    <p:sldId id="279" r:id="rId13"/>
    <p:sldId id="260" r:id="rId14"/>
    <p:sldId id="261" r:id="rId15"/>
    <p:sldId id="268" r:id="rId16"/>
    <p:sldId id="281" r:id="rId17"/>
    <p:sldId id="284" r:id="rId18"/>
    <p:sldId id="266" r:id="rId19"/>
    <p:sldId id="267" r:id="rId20"/>
    <p:sldId id="272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FD670-C01E-4C35-A501-85EC3861E3AA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066A6-8E08-4C97-8D35-6AE496A1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36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4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4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8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8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D1C9F-71D0-451A-97AF-6AA967FC940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C691E-C167-4A51-8D68-9BBDD3B49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612" y="570302"/>
            <a:ext cx="3454879" cy="23876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Lithos Pro Regular" panose="04020505030E02020A04" pitchFamily="82" charset="0"/>
              </a:rPr>
              <a:t>Year 11 Media Mid Year Exam</a:t>
            </a:r>
            <a:endParaRPr lang="en-US" dirty="0">
              <a:latin typeface="Lithos Pro Regular" panose="04020505030E02020A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05" y="3683479"/>
            <a:ext cx="3196386" cy="1655762"/>
          </a:xfrm>
        </p:spPr>
        <p:txBody>
          <a:bodyPr>
            <a:normAutofit/>
          </a:bodyPr>
          <a:lstStyle/>
          <a:p>
            <a:r>
              <a:rPr lang="en-AU" sz="1800" dirty="0" smtClean="0"/>
              <a:t>Learning Intention: To understand the important knowledge and skills required for the mid year exam </a:t>
            </a:r>
            <a:endParaRPr lang="en-US" sz="1800" dirty="0"/>
          </a:p>
        </p:txBody>
      </p:sp>
      <p:pic>
        <p:nvPicPr>
          <p:cNvPr id="1026" name="Picture 2" descr="http://karmajello.com/postcont/2013/04/funny-animals-with-glasses-gallery-do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13" y="393969"/>
            <a:ext cx="444817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Describing elements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1" y="412917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Describe the </a:t>
            </a:r>
            <a:r>
              <a:rPr lang="en-AU" sz="1350" b="1" dirty="0"/>
              <a:t>Acting</a:t>
            </a:r>
            <a:r>
              <a:rPr lang="en-AU" sz="1350" dirty="0"/>
              <a:t> in this frame frame in a sentence.</a:t>
            </a:r>
          </a:p>
          <a:p>
            <a:r>
              <a:rPr lang="en-AU" sz="1350" dirty="0"/>
              <a:t>For your reference, </a:t>
            </a:r>
            <a:r>
              <a:rPr lang="en-AU" sz="1350" i="1" dirty="0"/>
              <a:t>Richard Gere</a:t>
            </a:r>
            <a:r>
              <a:rPr lang="en-AU" sz="1350" dirty="0"/>
              <a:t> plays Billy </a:t>
            </a:r>
            <a:r>
              <a:rPr lang="en-AU" sz="1350" dirty="0" err="1"/>
              <a:t>Flyn</a:t>
            </a:r>
            <a:r>
              <a:rPr lang="en-AU" sz="1350" dirty="0"/>
              <a:t>.</a:t>
            </a:r>
            <a:endParaRPr lang="en-US" sz="13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809" y="984465"/>
            <a:ext cx="4014788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48" y="2348921"/>
            <a:ext cx="4393893" cy="35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Describing elements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1" y="4129174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Describe the </a:t>
            </a:r>
            <a:r>
              <a:rPr lang="en-AU" sz="1350" b="1" dirty="0" err="1"/>
              <a:t>Mise</a:t>
            </a:r>
            <a:r>
              <a:rPr lang="en-AU" sz="1350" b="1" dirty="0"/>
              <a:t> en scene</a:t>
            </a:r>
            <a:r>
              <a:rPr lang="en-AU" sz="1350" dirty="0"/>
              <a:t> in this frame in a sentence.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733" y="998752"/>
            <a:ext cx="4000500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2479551"/>
            <a:ext cx="5214668" cy="34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Describing elements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1" y="4129173"/>
            <a:ext cx="2743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Describe the </a:t>
            </a:r>
            <a:r>
              <a:rPr lang="en-AU" sz="1350" b="1" dirty="0"/>
              <a:t>Lighting</a:t>
            </a:r>
            <a:r>
              <a:rPr lang="en-AU" sz="1350" dirty="0"/>
              <a:t> in this frame in a sentence.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8298" y="970130"/>
            <a:ext cx="40005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75" y="2186699"/>
            <a:ext cx="5780103" cy="36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97037"/>
              </p:ext>
            </p:extLst>
          </p:nvPr>
        </p:nvGraphicFramePr>
        <p:xfrm>
          <a:off x="189782" y="75567"/>
          <a:ext cx="8738558" cy="667256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69666"/>
                <a:gridCol w="2369556"/>
                <a:gridCol w="4799336"/>
              </a:tblGrid>
              <a:tr h="36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Simple term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How the term will be phrased on exams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Detail explanation of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92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Opening, development and resolution of the narrative</a:t>
                      </a:r>
                      <a:endParaRPr lang="en-US" sz="14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Opening, development and resolution of the narrative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This refers to how ideas and issues are established in the context of the opening sequence and compounded throughout narrative development, and whether they are resolved at the end.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712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Setting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The function of setting in the narrative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The setting of a narrative is the general location of the action. The setting usually reinforces the action, they are designed to complement and strengthen what the audience sees and the meaning created.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106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Character and Character relationships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Establishment and development of character and relationships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This includes motivations, what they say, do and how they interact and relate to each other. It also deals with the way look, act and function with a setting, scene or frame. It is also important to understand the similarities and differences between characters and their relationships.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106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Cause and Effect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Cause and effect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Cause and effect constructs and develops narrative progression, from the initial event that triggers a narrative, through a series of subsequent linked events that develop the plot to its resolution.   A text usually begins with one event or situation, something happens to alter or change it (cause and effect).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92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Structuring of Time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The structuring of time and its impact on narrative progression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Time looks at the order and structure in which events occur, how long they occur for and how often. Many films also deal with time in a non-linear way, meaning the events do not happen in sequence, but jump forward or backwards in time during the film.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534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Point of View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Point/s of view from which the narrative is presented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The point of view from which the narrative is presented. In most narratives, one characters point of view is privileged over another.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  <a:tr h="712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Multiple Storylines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The relationship between multiple storylines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Multiple storylines are common in a narrative film. While most narratives follow one storyline closely, it is common for backstories or complementary stories to run concurrently.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Shape 137"/>
          <p:cNvGraphicFramePr/>
          <p:nvPr>
            <p:extLst>
              <p:ext uri="{D42A27DB-BD31-4B8C-83A1-F6EECF244321}">
                <p14:modId xmlns:p14="http://schemas.microsoft.com/office/powerpoint/2010/main" val="64636679"/>
              </p:ext>
            </p:extLst>
          </p:nvPr>
        </p:nvGraphicFramePr>
        <p:xfrm>
          <a:off x="76200" y="76200"/>
          <a:ext cx="8915400" cy="6655743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1466372"/>
                <a:gridCol w="2442519"/>
                <a:gridCol w="5006509"/>
              </a:tblGrid>
              <a:tr h="35801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Simple term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How the element will be phrased on exams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Detailed explanation of element</a:t>
                      </a:r>
                    </a:p>
                  </a:txBody>
                  <a:tcPr marL="42175" marR="42175" marT="0" marB="0"/>
                </a:tc>
              </a:tr>
              <a:tr h="128741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</a:rPr>
                        <a:t>Camera techniques</a:t>
                      </a:r>
                      <a:endParaRPr lang="en-AU" sz="1800" dirty="0">
                        <a:solidFill>
                          <a:schemeClr val="tx1"/>
                        </a:solidFill>
                      </a:endParaRP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Camera/Film/Video techniques and technologies including shot selection, movement and focus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Camera techniques refers to </a:t>
                      </a:r>
                      <a:r>
                        <a:rPr lang="en-AU" sz="1200" u="sng" dirty="0">
                          <a:solidFill>
                            <a:schemeClr val="tx1"/>
                          </a:solidFill>
                        </a:rPr>
                        <a:t>how the camera is positioned to capture a scene</a:t>
                      </a: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, and the techniques and qualities that are used. It may be from different angles, or from a distance, or it may be moving. It is also about the depth of field, focus, shot selection and film stock.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2175" marR="42175" marT="0" marB="0"/>
                </a:tc>
              </a:tr>
              <a:tr h="91507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800" dirty="0">
                          <a:solidFill>
                            <a:schemeClr val="tx1"/>
                          </a:solidFill>
                        </a:rPr>
                        <a:t>Acting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An actor’s facial expressions, tone of voice and body language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Acting refers to specific characterisations, traits or associations that an actor will add to the character </a:t>
                      </a:r>
                      <a:r>
                        <a:rPr lang="en-AU" sz="1200" u="sng" dirty="0">
                          <a:solidFill>
                            <a:schemeClr val="tx1"/>
                          </a:solidFill>
                        </a:rPr>
                        <a:t>to create a personality. </a:t>
                      </a: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It includes: body language, facial expressions, appearance, gesture, and movement.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2175" marR="42175" marT="0" marB="0"/>
                </a:tc>
              </a:tr>
              <a:tr h="110124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2000" dirty="0" err="1" smtClean="0">
                          <a:solidFill>
                            <a:schemeClr val="tx1"/>
                          </a:solidFill>
                        </a:rPr>
                        <a:t>Mise</a:t>
                      </a:r>
                      <a:r>
                        <a:rPr lang="en-AU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2000" dirty="0">
                          <a:solidFill>
                            <a:schemeClr val="tx1"/>
                          </a:solidFill>
                        </a:rPr>
                        <a:t>en scene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The arrangement of elements in front of the camera, closely related to visual composition 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 err="1">
                          <a:solidFill>
                            <a:schemeClr val="tx1"/>
                          </a:solidFill>
                        </a:rPr>
                        <a:t>Mise</a:t>
                      </a: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 en scene incorporates many aspects.  </a:t>
                      </a:r>
                      <a:r>
                        <a:rPr lang="en-AU" sz="1200" u="sng" dirty="0">
                          <a:solidFill>
                            <a:schemeClr val="tx1"/>
                          </a:solidFill>
                        </a:rPr>
                        <a:t>This is the way a scene, or particularly a frame is set up.</a:t>
                      </a: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 It is how the director places the characters, props or setting to create a look. Take into consideration: colour, costumes, lighting, shots, setting, camera techniques.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2175" marR="42175" marT="0" marB="0"/>
                </a:tc>
              </a:tr>
              <a:tr h="110124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</a:rPr>
                        <a:t>Editing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Editing/vision and sound design and mixing, including style, techniques, placement, pace and rhythm of editing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Editing deals with the way </a:t>
                      </a:r>
                      <a:r>
                        <a:rPr lang="en-AU" sz="1200" u="sng">
                          <a:solidFill>
                            <a:schemeClr val="tx1"/>
                          </a:solidFill>
                        </a:rPr>
                        <a:t>shots are put together</a:t>
                      </a: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, or cut to create the effect that the director wants. It is about placement of scenes, timing, pace and rhythm and the relationship between vision and sound.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2175" marR="42175" marT="0" marB="0"/>
                </a:tc>
              </a:tr>
              <a:tr h="91507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</a:rPr>
                        <a:t>Lighting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Lighting, including naturalistic and expressive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Lighting involves creating realistic light, shadows, emphasising objects and people within a scene, natural lighting, and expression and setting a scene. It can also be used to </a:t>
                      </a:r>
                      <a:r>
                        <a:rPr lang="en-AU" sz="1200" u="sng">
                          <a:solidFill>
                            <a:schemeClr val="tx1"/>
                          </a:solidFill>
                        </a:rPr>
                        <a:t>create mood.</a:t>
                      </a: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2175" marR="42175" marT="0" marB="0"/>
                </a:tc>
              </a:tr>
              <a:tr h="91507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2000" dirty="0">
                          <a:solidFill>
                            <a:schemeClr val="tx1"/>
                          </a:solidFill>
                        </a:rPr>
                        <a:t>Sound 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Sound, including, dialogue, music and sound effects</a:t>
                      </a:r>
                    </a:p>
                  </a:txBody>
                  <a:tcPr marL="42175" marR="42175" marT="0" marB="0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This includes sound track, music, sound effects, diegetic and non diegetic, dialogue, pitch, timbre, duration, rhythm and silence. It is used to </a:t>
                      </a:r>
                      <a:r>
                        <a:rPr lang="en-AU" sz="1200" u="sng" dirty="0">
                          <a:solidFill>
                            <a:schemeClr val="tx1"/>
                          </a:solidFill>
                        </a:rPr>
                        <a:t>create mood, atmosphere, convey emotions of characters.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AU" sz="12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42175" marR="421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388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566" y="1027907"/>
            <a:ext cx="5883304" cy="4907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" y="1249680"/>
            <a:ext cx="227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What are some techniques we can use to remember definitions and sub elements?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97" y="5396480"/>
            <a:ext cx="1078682" cy="107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0979" y="5935821"/>
            <a:ext cx="20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 have 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6600" dirty="0" smtClean="0">
                <a:latin typeface="Kahootz Stencil" panose="00000400000000000000" pitchFamily="2" charset="0"/>
              </a:rPr>
              <a:t>Media writing</a:t>
            </a:r>
            <a:r>
              <a:rPr lang="en-AU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06" y="1975867"/>
            <a:ext cx="3891534" cy="389153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/>
              <a:t>ESTABLISH AN IDEA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NAME THE CODE 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DESCRIBE THE CODE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LINK TO THE IDEA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65862" y="3203988"/>
            <a:ext cx="36550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This is the formula for Media writing.</a:t>
            </a:r>
          </a:p>
          <a:p>
            <a:endParaRPr lang="en-AU" dirty="0"/>
          </a:p>
          <a:p>
            <a:r>
              <a:rPr lang="en-AU" dirty="0"/>
              <a:t>Remember it.</a:t>
            </a:r>
          </a:p>
          <a:p>
            <a:endParaRPr lang="en-AU" dirty="0"/>
          </a:p>
          <a:p>
            <a:r>
              <a:rPr lang="en-AU" dirty="0"/>
              <a:t>Stick to it.</a:t>
            </a:r>
          </a:p>
          <a:p>
            <a:endParaRPr lang="en-AU" dirty="0"/>
          </a:p>
          <a:p>
            <a:r>
              <a:rPr lang="en-AU" dirty="0"/>
              <a:t>Do not deviate from it’s simple path.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6600" dirty="0" smtClean="0">
                <a:latin typeface="Kahootz Stencil" panose="00000400000000000000" pitchFamily="2" charset="0"/>
              </a:rPr>
              <a:t>Media writing</a:t>
            </a:r>
            <a:r>
              <a:rPr lang="en-AU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06" y="1975867"/>
            <a:ext cx="3891534" cy="389153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AU" sz="3200" dirty="0"/>
              <a:t>ESTABLISH AN IDEA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NAME THE CODE 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DESCRIBE THE CODE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LINK TO THE IDEA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425117" y="2532893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Describe how one of the </a:t>
            </a:r>
            <a:r>
              <a:rPr lang="en-A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production elements</a:t>
            </a:r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identified in </a:t>
            </a:r>
            <a:r>
              <a:rPr lang="en-A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part a or b. </a:t>
            </a:r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AU" sz="135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mise</a:t>
            </a:r>
            <a:r>
              <a:rPr lang="en-A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 en scene </a:t>
            </a:r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or </a:t>
            </a:r>
            <a:r>
              <a:rPr lang="en-A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acting</a:t>
            </a:r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A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was used to construct a </a:t>
            </a:r>
            <a:r>
              <a:rPr lang="en-AU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gender stereotype</a:t>
            </a:r>
            <a:r>
              <a:rPr lang="en-AU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in one of the texts you have studied this year. 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4358640" y="2142096"/>
            <a:ext cx="19824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dirty="0"/>
              <a:t>Read the question below: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669" y="3639268"/>
            <a:ext cx="3765430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AU" sz="1350" dirty="0"/>
              <a:t>Identify the idea and code you need to answer this question.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214669" y="4537896"/>
            <a:ext cx="3765430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AU" sz="1350" dirty="0"/>
              <a:t>You need to name and describe at least two sub-elements of that code.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448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3809" y="179704"/>
            <a:ext cx="4279477" cy="6419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196596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Describe how a production element is used to construct gender. </a:t>
            </a:r>
            <a:br>
              <a:rPr lang="en-AU" dirty="0" smtClean="0"/>
            </a:br>
            <a:r>
              <a:rPr lang="en-AU" dirty="0" smtClean="0"/>
              <a:t>    		(5 marks)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743412"/>
              </p:ext>
            </p:extLst>
          </p:nvPr>
        </p:nvGraphicFramePr>
        <p:xfrm>
          <a:off x="4712480" y="1027273"/>
          <a:ext cx="3943840" cy="499872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972040"/>
                <a:gridCol w="2971800"/>
              </a:tblGrid>
              <a:tr h="35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1/2 mark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Name a production element and a gender stereotype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</a:tr>
              <a:tr h="821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marks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Describe how the production element was used in relevant detail using correct meta language for at least two sub elements.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</a:tr>
              <a:tr h="8211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 marks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Make clear by describing audience connotations, how the use of the production element constructed the gender stereotype.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</a:tr>
              <a:tr h="105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1/2 mark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Through use of language, phrasing and choice of vocabulary, paint a vivid picture for the marker of the elements in use and their intended effect.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8" marR="59698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2960" y="1469867"/>
            <a:ext cx="2407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Lithos Pro Regular" panose="04020505030E02020A04" pitchFamily="82" charset="0"/>
              </a:rPr>
              <a:t>What do each of these mean for you? What do you need to include in your response?</a:t>
            </a:r>
            <a:endParaRPr lang="en-US" sz="2800" dirty="0">
              <a:latin typeface="Lithos Pro Regular" panose="04020505030E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365126"/>
            <a:ext cx="4807888" cy="1351531"/>
          </a:xfrm>
        </p:spPr>
        <p:txBody>
          <a:bodyPr/>
          <a:lstStyle/>
          <a:p>
            <a:r>
              <a:rPr lang="en-AU" dirty="0" smtClean="0">
                <a:latin typeface="Lithos Pro Regular" panose="04020505030E02020A04" pitchFamily="82" charset="0"/>
              </a:rPr>
              <a:t>What will be on the exam?</a:t>
            </a:r>
            <a:endParaRPr lang="en-US" dirty="0">
              <a:latin typeface="Lithos Pro Regular" panose="04020505030E02020A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442" y="1587260"/>
            <a:ext cx="4157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exam will focus only on our first unit of study, that is representations. </a:t>
            </a:r>
            <a:br>
              <a:rPr lang="en-AU" dirty="0" smtClean="0"/>
            </a:br>
            <a:r>
              <a:rPr lang="en-AU" sz="6000" dirty="0" smtClean="0">
                <a:latin typeface="Dragon is Coming" panose="02000000000000000000" pitchFamily="50" charset="0"/>
              </a:rPr>
              <a:t>You will need to know: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- Production and story elements: Using accurate terminology, their definitions, sub elements and how they are used to communicate meaning.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- How representations are constructed. Including how codes communicate meaning.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- How gender is represented and how differing representations contrast. </a:t>
            </a:r>
            <a:endParaRPr lang="en-US" dirty="0"/>
          </a:p>
        </p:txBody>
      </p:sp>
      <p:pic>
        <p:nvPicPr>
          <p:cNvPr id="2050" name="Picture 2" descr="http://37.media.tumblr.com/tumblr_mayjqptlpD1qd6gt1o1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53" y="1396730"/>
            <a:ext cx="4064205" cy="43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3809" y="179704"/>
            <a:ext cx="4279477" cy="6419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196596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Describe how a production element is used to construct gender. </a:t>
            </a:r>
            <a:br>
              <a:rPr lang="en-AU" dirty="0" smtClean="0"/>
            </a:br>
            <a:r>
              <a:rPr lang="en-AU" dirty="0" smtClean="0"/>
              <a:t>    		(5 marks)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480" y="3870960"/>
            <a:ext cx="3154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Let’s write one together!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00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973" y="873126"/>
            <a:ext cx="4314952" cy="4257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196596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Describe how </a:t>
            </a:r>
            <a:r>
              <a:rPr lang="en-AU" dirty="0" smtClean="0"/>
              <a:t>two </a:t>
            </a:r>
            <a:r>
              <a:rPr lang="en-AU" dirty="0" smtClean="0"/>
              <a:t>production </a:t>
            </a:r>
            <a:r>
              <a:rPr lang="en-AU" dirty="0" smtClean="0"/>
              <a:t>elements combine to </a:t>
            </a:r>
            <a:r>
              <a:rPr lang="en-AU" dirty="0" smtClean="0"/>
              <a:t>construct gender. </a:t>
            </a:r>
            <a:br>
              <a:rPr lang="en-AU" dirty="0" smtClean="0"/>
            </a:br>
            <a:r>
              <a:rPr lang="en-AU" dirty="0" smtClean="0"/>
              <a:t>    		</a:t>
            </a:r>
            <a:r>
              <a:rPr lang="en-AU" dirty="0" smtClean="0"/>
              <a:t>(6 </a:t>
            </a:r>
            <a:r>
              <a:rPr lang="en-AU" dirty="0" smtClean="0"/>
              <a:t>marks)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5" y="5269477"/>
            <a:ext cx="1945746" cy="127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8200" y="5740400"/>
            <a:ext cx="166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Your turn!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3200400"/>
            <a:ext cx="5715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518160"/>
            <a:ext cx="7829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/>
              <a:t>Code: </a:t>
            </a:r>
            <a:r>
              <a:rPr lang="en-AU" sz="2800" dirty="0" smtClean="0"/>
              <a:t>The signs that communicate meaning</a:t>
            </a:r>
            <a:r>
              <a:rPr lang="en-AU" sz="6000" dirty="0" smtClean="0"/>
              <a:t/>
            </a:r>
            <a:br>
              <a:rPr lang="en-AU" sz="6000" dirty="0" smtClean="0"/>
            </a:br>
            <a:r>
              <a:rPr lang="en-AU" sz="6000" dirty="0" smtClean="0"/>
              <a:t>Convention: </a:t>
            </a:r>
            <a:r>
              <a:rPr lang="en-AU" sz="2400" dirty="0" smtClean="0"/>
              <a:t>The ways in which signs are combined to communicate meaning beyond their literal meaning. </a:t>
            </a:r>
            <a:endParaRPr lang="en-US" sz="8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19913"/>
              </p:ext>
            </p:extLst>
          </p:nvPr>
        </p:nvGraphicFramePr>
        <p:xfrm>
          <a:off x="381000" y="3474720"/>
          <a:ext cx="4663440" cy="18899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1720"/>
                <a:gridCol w="2331720"/>
              </a:tblGrid>
              <a:tr h="701269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CONVENTION</a:t>
                      </a:r>
                      <a:endParaRPr lang="en-US" sz="2400" dirty="0"/>
                    </a:p>
                  </a:txBody>
                  <a:tcPr/>
                </a:tc>
              </a:tr>
              <a:tr h="853211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Glasses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Intelligence, knowledge, sophistication.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61" y="334646"/>
            <a:ext cx="5233045" cy="620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0" y="4738622"/>
            <a:ext cx="2213610" cy="1801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5520" y="1574781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Identify TWO codes from this image and list the conventions.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4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8134" y="189778"/>
            <a:ext cx="8890959" cy="666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7554" y="2208362"/>
            <a:ext cx="3183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Using accurate terminology, list the </a:t>
            </a:r>
            <a:r>
              <a:rPr lang="en-AU" sz="3200" dirty="0" smtClean="0">
                <a:solidFill>
                  <a:srgbClr val="FF0000"/>
                </a:solidFill>
              </a:rPr>
              <a:t>6 production elements</a:t>
            </a:r>
            <a:r>
              <a:rPr lang="en-AU" sz="3200" dirty="0">
                <a:solidFill>
                  <a:srgbClr val="FF0000"/>
                </a:solidFill>
              </a:rPr>
              <a:t> </a:t>
            </a:r>
            <a:r>
              <a:rPr lang="en-AU" sz="3200" dirty="0" smtClean="0"/>
              <a:t>and</a:t>
            </a:r>
            <a:br>
              <a:rPr lang="en-AU" sz="3200" dirty="0" smtClean="0"/>
            </a:br>
            <a:r>
              <a:rPr lang="en-AU" sz="3200" dirty="0" smtClean="0"/>
              <a:t> </a:t>
            </a:r>
            <a:r>
              <a:rPr lang="en-AU" sz="3200" dirty="0" smtClean="0">
                <a:solidFill>
                  <a:srgbClr val="FF0000"/>
                </a:solidFill>
              </a:rPr>
              <a:t>7 story elements.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54" y="5498811"/>
            <a:ext cx="1078682" cy="1078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46236" y="6038152"/>
            <a:ext cx="20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 have 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506" y="0"/>
            <a:ext cx="109727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506" y="2151727"/>
            <a:ext cx="3183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For </a:t>
            </a:r>
            <a:r>
              <a:rPr lang="en-AU" sz="3200" u="sng" dirty="0" smtClean="0"/>
              <a:t>one</a:t>
            </a:r>
            <a:r>
              <a:rPr lang="en-AU" sz="3200" dirty="0" smtClean="0"/>
              <a:t> of the production elements you identified list at least </a:t>
            </a:r>
            <a:r>
              <a:rPr lang="en-AU" sz="3200" dirty="0" smtClean="0">
                <a:solidFill>
                  <a:srgbClr val="FF0000"/>
                </a:solidFill>
              </a:rPr>
              <a:t>FOUR sub elements</a:t>
            </a:r>
            <a:r>
              <a:rPr lang="en-AU" sz="3200" dirty="0" smtClean="0"/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470496"/>
            <a:ext cx="1078682" cy="107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7332" y="6009837"/>
            <a:ext cx="200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You have 1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990" t="21242" r="32177" b="16536"/>
          <a:stretch/>
        </p:blipFill>
        <p:spPr>
          <a:xfrm>
            <a:off x="213360" y="182880"/>
            <a:ext cx="4724400" cy="6400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30880" y="1027907"/>
            <a:ext cx="2697480" cy="9532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7400" y="2039303"/>
            <a:ext cx="3688080" cy="2738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93520" y="2960208"/>
            <a:ext cx="3992880" cy="42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8360" y="675481"/>
            <a:ext cx="202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Element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28360" y="1690689"/>
            <a:ext cx="227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Sub elements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25830" y="2047637"/>
            <a:ext cx="4819650" cy="753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19750" y="2673991"/>
            <a:ext cx="227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Adjectives to strengthen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0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latin typeface="Lithos Pro Regular" panose="04020505030E02020A04" pitchFamily="82" charset="0"/>
              </a:rPr>
              <a:t>DESCRIBING ELEMENTS</a:t>
            </a:r>
            <a:endParaRPr lang="en-US" b="1" dirty="0">
              <a:latin typeface="Lithos Pro Regular" panose="04020505030E02020A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Give enough detail so an assessor who has not seen the text you are referring to can make a judgement on your analysis.</a:t>
            </a:r>
          </a:p>
          <a:p>
            <a:r>
              <a:rPr lang="en-AU" sz="2400" dirty="0"/>
              <a:t>Use adjectives, colour and sub-elements to aide in your description.</a:t>
            </a:r>
          </a:p>
          <a:p>
            <a:r>
              <a:rPr lang="en-AU" sz="2400" dirty="0"/>
              <a:t>Always give at least two sub-elements as evidence in the </a:t>
            </a:r>
            <a:r>
              <a:rPr lang="en-AU" sz="2400" i="1" dirty="0"/>
              <a:t>describe</a:t>
            </a:r>
            <a:r>
              <a:rPr lang="en-AU" sz="2400" dirty="0"/>
              <a:t> section of your response.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97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Describing elements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775" y="1138428"/>
            <a:ext cx="4086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83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35" y="2663992"/>
            <a:ext cx="5931139" cy="3207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1" y="412917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Describe the </a:t>
            </a:r>
            <a:r>
              <a:rPr lang="en-AU" sz="1350" b="1" dirty="0"/>
              <a:t>Camera techniques </a:t>
            </a:r>
            <a:r>
              <a:rPr lang="en-AU" sz="1350" dirty="0"/>
              <a:t>used in this frame in a sentence.</a:t>
            </a:r>
          </a:p>
          <a:p>
            <a:r>
              <a:rPr lang="en-AU" sz="1350" dirty="0"/>
              <a:t>For your reference, </a:t>
            </a:r>
            <a:r>
              <a:rPr lang="en-AU" sz="1350" i="1" dirty="0"/>
              <a:t>movement</a:t>
            </a:r>
            <a:r>
              <a:rPr lang="en-AU" sz="1350" dirty="0"/>
              <a:t> was a dolly in.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606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1256</Words>
  <Application>Microsoft Office PowerPoint</Application>
  <PresentationFormat>On-screen Show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Dragon is Coming</vt:lpstr>
      <vt:lpstr>Kahootz Stencil</vt:lpstr>
      <vt:lpstr>Lithos Pro Regular</vt:lpstr>
      <vt:lpstr>Times New Roman</vt:lpstr>
      <vt:lpstr>Office Theme</vt:lpstr>
      <vt:lpstr>Year 11 Media Mid Year Exam</vt:lpstr>
      <vt:lpstr>What will be on the exam?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DESCRIBING ELEMENTS</vt:lpstr>
      <vt:lpstr>Describing elements</vt:lpstr>
      <vt:lpstr>Describing elements</vt:lpstr>
      <vt:lpstr>Describing elements</vt:lpstr>
      <vt:lpstr>Describing elements</vt:lpstr>
      <vt:lpstr>PowerPoint Presentation</vt:lpstr>
      <vt:lpstr>PowerPoint Presentation</vt:lpstr>
      <vt:lpstr>PowerPoint Presentation</vt:lpstr>
      <vt:lpstr>Media writing </vt:lpstr>
      <vt:lpstr>Media writing </vt:lpstr>
      <vt:lpstr>PowerPoint Presentation</vt:lpstr>
      <vt:lpstr>PowerPoint Presentation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Media Mid Year Exam</dc:title>
  <dc:creator>ALEXANDER Lara</dc:creator>
  <cp:lastModifiedBy>ALEXANDER Lara</cp:lastModifiedBy>
  <cp:revision>16</cp:revision>
  <dcterms:created xsi:type="dcterms:W3CDTF">2014-05-25T10:43:19Z</dcterms:created>
  <dcterms:modified xsi:type="dcterms:W3CDTF">2014-05-27T00:20:28Z</dcterms:modified>
</cp:coreProperties>
</file>