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44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3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4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8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3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CB291-EFA9-4E87-A1A1-2EDFD13BAEC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F9E61-047E-43E7-A724-7B842AD9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esignbuildsource.com.au/wp-content/uploads/2012/10/constructin-pla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8" y="0"/>
            <a:ext cx="11507638" cy="679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4046" y="5857336"/>
            <a:ext cx="44512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Myriad Pro Light" panose="020B0603030403020204" pitchFamily="34" charset="0"/>
              </a:rPr>
              <a:t>Planning for success: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Technologies of Representations: Music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03143" cy="1325563"/>
          </a:xfrm>
        </p:spPr>
        <p:txBody>
          <a:bodyPr>
            <a:normAutofit/>
          </a:bodyPr>
          <a:lstStyle/>
          <a:p>
            <a:r>
              <a:rPr lang="en-AU" sz="5400" dirty="0" smtClean="0">
                <a:latin typeface="IndernikGold" panose="02000603000000000000" pitchFamily="50" charset="0"/>
              </a:rPr>
              <a:t>Storyboard</a:t>
            </a:r>
            <a:endParaRPr lang="en-US" sz="5400" dirty="0">
              <a:latin typeface="IndernikGold" panose="02000603000000000000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6058" y="862642"/>
            <a:ext cx="5898331" cy="5426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011947"/>
            <a:ext cx="4416725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Remember what we have discussed in relation to creating a quality music video, you need to use a variety of editing and camera techniques.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875" y="3862488"/>
            <a:ext cx="456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HOW and WHY would a director use storyboards?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92" y="2161732"/>
            <a:ext cx="2631057" cy="1479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336745"/>
            <a:ext cx="456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WHAT is a storyboard?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82025" y="133350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i="1" dirty="0" smtClean="0"/>
              <a:t>The first 20 panels.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148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089" y="727373"/>
            <a:ext cx="112589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1. Always draw a horizon line to give your picture perspective. </a:t>
            </a:r>
            <a:br>
              <a:rPr lang="en-AU" sz="2800" dirty="0" smtClean="0"/>
            </a:br>
            <a:r>
              <a:rPr lang="en-AU" sz="2800" dirty="0" smtClean="0"/>
              <a:t>2. Colour code arrows to indicate movement of camera (green) and actors (red)</a:t>
            </a:r>
          </a:p>
          <a:p>
            <a:r>
              <a:rPr lang="en-AU" sz="2800" dirty="0" smtClean="0"/>
              <a:t>3. Give your stick figures elbows and knees so that you can indicate shot size.  </a:t>
            </a:r>
          </a:p>
          <a:p>
            <a:r>
              <a:rPr lang="en-AU" sz="2800" dirty="0" smtClean="0"/>
              <a:t>4. Give your stick figures a full body, so that you can visualise the space they</a:t>
            </a:r>
            <a:br>
              <a:rPr lang="en-AU" sz="2800" dirty="0" smtClean="0"/>
            </a:br>
            <a:r>
              <a:rPr lang="en-AU" sz="2800" dirty="0" smtClean="0"/>
              <a:t>take up in the frame. </a:t>
            </a:r>
            <a:endParaRPr lang="en-US" sz="2800" dirty="0"/>
          </a:p>
        </p:txBody>
      </p:sp>
      <p:sp>
        <p:nvSpPr>
          <p:cNvPr id="7" name="AutoShape 2" descr="data:image/jpeg;base64,/9j/4AAQSkZJRgABAQAAAQABAAD/2wCEAAkGBxQSEhMUEhIUFRQUFBIUFBQVFBUUFRQUFBQXFhQUFBQYHCggGBolHBQUITEhJSkrLi4uFx8zODMsNygtLisBCgoKDg0OGhAQGiwkHyQsLCwsLCwsLCwsLCwsLCwsLCwsLCwsLCwsLCwsLCwsLCwsLCwsLCwsLCwsLCwsLCwsLP/AABEIAPAA0gMBIgACEQEDEQH/xAAbAAACAwEBAQAAAAAAAAAAAAAABQMEBgIBB//EADQQAAIBAwIEAwgBBAIDAAAAAAABAgMEEQUhEjFBUWFxsQYiMoGRocHwE1Jy0eEUYkKC8f/EABkBAAIDAQAAAAAAAAAAAAAAAAAEAQIDBf/EACQRAAIDAAEEAgMBAQAAAAAAAAABAgMREgQhMUEicRMyYZEz/9oADAMBAAIRAxEAPwD7iAAAAAAAAAAAAAAAAAAAAR1qqisskFWp1fex2RWTxGlcOcsIbrXXH/xX1Za0zVoVk8bSXOL9U+qMrq88IX+zd41cR358Sf0b/CMVY+WMds6aH4216PpKZ0U6NbJZixg5x2AAAAAAAAAAAAAAAAAAAAAAAAAAAAAAAAeOWDmtPhTZnNRrOXNlJT4m1VTmaPjPUz5/HVpUZZi8rqujXY2dpdqcVJPaSTXzIhYpE3UOv6Lx6cRkdI0MD0Sao/ef70HYi1V+9Izs8DHTfuZbXqvuifQ5YrRfj+BnrG+ws0+OKkfMXX7HTn/ya/h9Csao2pMQ6dLkO6LHDiFgDxHoAcV6ygsye37yFVX2hpxe8ZY77emTjV62Z46R2+fX98DMa3UwYTsafYep6aMlsvZuba8hUipQkmn1/D7MsKR869jL9/zSjnaUW2vFNYf3ZvaNTJpCXJaLXV/jnxLQHMWdFzIAAAAAAAAAAAA8PQAAK9/8DMxdS5o1deOYteDMpfxxkxt8jvSvs0ZPVX7zRovZC+zBwb+F7eT/AN5+pntVjmWSX2dr8NVLvlf49DKt5Ic6mPKp/wA7n0uhMsRYssqmRjBjZxiQQ6onmW3Vj4TXr+LzZnZ4N+n7SMZqGcvkLLKWaq8zQ6hFb+f4E0HipHzXqLLydKb2D+jYab0HtARab0HtAdOMTo9k8JvsCK+pVMQfjt/khvETFa8M/d1ctvvl/UyWv3LbwaW9qYRkNSllsUkdqvsi/wCyEMSlLwSXzeX6I3tnMxXs/DEV4vJsbEZrWROVfLlY2NYMkIqZKXMQAAAAAAAAAAAAAAAAM3q1PGUaQW6jT3z3RnYtRv08skYm5tW1y3FsqEoSUl0af0NRdRwKbpCzOmpajTaXXyk11SY7pMx3s7cbOP8AS9vJ/rNZbTG4vVpyLI8ZNFwR3L2HaENWWUVsNKPLM/qIkqbST8fQeajIQ3HMVZ0l3RtNMY+oGd0iWUvJGjoDxxiwhbrEvhXZN/Xl6MZIR39XLk/kvJbFJvsa0rZaZ/VKjwZevPMsGg1SoI6EeKovP0FvLOny4xbNFpFLCSNTZxEemU+RorWI4cdvS5TRIcROwAAAAAAAAAAAAAAAAACrfx2LJHcxzF/vIiXgtB5JGZu4ie5jg0FxDInvaPmKtHUgyhp1Xgqrx2fz5ffBtLKoYSvQkt1tg1el3GYp90jSl+hXq491I0cGIcZQ4oTFkeX1L2ejOh+TO6vFJiC6XY0+qRyZ+7QtI6MH2NNoT92P9sfQ01uZbQX7kPJehqLYcXg5EvLOr6twQb6vZeb/AFiC6lhDDWa3vQj2Tk/nsvR/US6hVwY2PuNUR7CLU6mSppUMybOtRqk+h0+vdlK1sjfqHlbNTptPkPqERXp8OQ4pIaOYSIz+vapLLp03jHxyXPP9KfQZavffxQ2+OW0fDvL5GMr1MJsysl6Q301W/JlWpqVSlLMKkk/PKfmnszcaFq3/ACKManJ7qSXLiXPHhyfzPlmoVG2bb2QXBbwT5ybm/wD25fZIrVumvVxjxT9mu4gKiqHpuc8vAAAAAAAB4wPTwAFNWklJr9wLryI7v48n8hNdC81g/S9WiO6LOiVucez+z/WV7pFWwrcNVeOV+Slcska3w5Vv/Tc2synVeM+b9QsaxHXlvLzfqb2CVHlinUZiC5nkb6jU5iK4qZFWdOK7Gn9nn7kfL8mptmZD2cn7kfn6s07q8MG/DbzeyHIv4o5E182v6Va88ynLu9vJbL0+4k1J5GlaeFgz99W5i8mdCqIl1HdjzQ6OIx/eYjkuKSXdmr0unyL0ryzHq5eImgsYbDBzUU23hJZbKtpEXave8T4Iv3Yvd95f4RrJ4hWEOTwVaheOc3OW2dortHohPd1M5GVzIQahV54FmzqQxLCnwcc1Hu9/LqbfTXyMro9vvxPm/Q2GnUuRvXHEIdTZyli9DNHp2oAaC4yA8yeca7oAOgPMnoAB4egAEF3DMX4b/QR3McmiaEdxDdrxMrF7Genl6M/fQ54FU6clLKXJ5NROyzuyKVsl0F2h5TWYVba9wX6FTj8ctsjikuiJqdRLokaynyFoVcG2iC9t/AzGo20nyRrqtTIuuFkykMQbRR9m6uKcU9mnLKf9zNHVr5UV83+Pz9BJGgueCzS/dzX8nxwWdPz5Ht5UfTcSX9Uc3OcbGZ1Krh+9sZSGoHemw4pvw/JsdNp8jK6Ets92/tsayhWUI569F3YzX8YnPvbna0vosale8EeCPxSW7/pj3830EU6/RdCzcPOc7t82LriSimZSlrG6q1GJxe18JiKMXUl4dTy5u3J8Iz0y15BCPJkX2cI4vIx0235GmsqRQ0+3HlvTGTnEigeE/CeABT1G4w+FPG2X3Ed0jRX9rxrb4ly/wIK0M8+aF7E9HumlHCrR1GpTfuy2/pe6/wBfIf6XrMK23wzXOLf3i+qM3WpFGouGSaeGuTXNMpGbibWUxn9n0VM6Eeh6t/LHEvjjz8V/UhzGQ0mmtRzZRcXjOxbcxSm35egyFt8/efkitngvT+xUryKE57lqtIW15i0h+CCrVIf+QQTqEUY77ldNsRelW8StUrHvIrzZBHYs/wA51SeSGhAtxSSLIq8OZyFt7QUk1JZ/ejL9SWCvUZARRRtGqSS3wtl/sc0a/Ek/1C7+HPQkc+EvzbWFFTFS5LyXrithZM9qN3nZEt3d567C+nDjkQlrwvJqEdZNYW2XxPm/Q0+nWpT061NLZW+BtLFhypycnrLNpRGFOJHRgWIokqe4A9AAAU6rb4fF32fmNiOvT4otdyJLUXhLjLTLXFPYSXzwaG4WNmKLq3zuKSR1ISF1lXlTnGa6P6rqjfWF2pxTTymYedIt6LfOnLDfuv7Poyap8XjMupr5rkvKN7FizU/jX9q9WdUbxFe6qcUm/JL5I3s8CdC+QtuJtvC37spV/F7+H+RxUh8vIoV6S7L57sWaH1IVSfb6nMCxXoN9/siP+Lh8f3sRhbkeT3KzeCeVUhkwaBMt2+Czgp2yx3LakWKvyRTjlsIW+SWMdy1TWERhPLCq6WEULuQyuZii8ZDLR7ia7i08rk+aGemW3IoRlmSXc02mUORvSvYn1cnqiMtPth5b0itZ0hjTibiZ3FHZ4j0AAAAAAAAAEur27i+JL3Zc/CQpqwya2rTUk0+TM9Wt+GTi/wD6ujMZx9jdNnbBTKkUK0MPI8qUyjcUcmEkNwfc9oVpqGea+6Rc0q+VVvG6j92caXtt+4LtvbRpZcIqKk8tJY37kttpFOEYuWLuzuopPskQzwuXPudXFTsxfKRHsM7EdxP6lP8Akb27E1ReBUec/v4AkmlgjlTzy29Dvh/eh2gBHVCOxO4nMSWMO5JAUYElWRJTic1iQ3uL7ioKryqXrzwEN5UaZQ3iSadDiqLwy/x+Ta6bT5GT0Gnlt+S/z+DbadAaqWROZ1MtmNbeJbiiGiidGhgegAAAAAAAAAAAFPUaGVxdV6Fw8ks7ENaiYvHpnqtMqTpjCrHDafR4IaiF2h+MiG3pblmb2PIrBzIMDlpVroquC7/UtVpFaUimGm9iKSIZRJZsjYEHmDlPdHjkRqRVlkXbctRRUt2XYklWekFaRJORSuKpOkpFS5kJq6yy/c1RdOW5CLvshzoVLCXmzYWMTN6PT2XkjVWcRyKxHKm9k2X6SJUcQJCSoAAAAAAAAAAAAAAAAq1iljE15P8AAtUt0aSrTUk0+T2M5c0XTk4v5Puu5jOOPRmqerAlMinNgjioVNtIKkiKTJKjIZlcLacNkbO3E4ZBJxUkV1Lmd1CKKKM0ihhayLf8gtpTwTqoGkNEtSqUa9QknUF9eoQ2aRRXuZlWisyS7tBXmTaVTzNeG5eC1mdsuMWzWaXDkaW1iJNMhyH9uhw5RZidnMToAAAAAAAAAAAAAAAAAAr3tqqkcPn0fZlgABPDKTi4txls1zOJD/VbLjjlfEuXiuxnJGLWMahLkiCb3IpE04lepMhmiZ5KZFKZHUmc8WTNl0E5EeAbOHMzZsieLO3IrqYOoQTgVZFGvVJ61QoXFQgsitUeWPdDobZ7+gjpRy/M1+lUcYGaV7Euql6H+n0+Q5oooWUBlTQwJEiPQQAAAAAAAAAAAAAAAAAAAAAACHXLLGakVs/iXZ9x8eSjnZ8nzIa1Foyx6YG4q7f6F1Sr3NLruhNZnSTlHm49V5d0Yu7uGheWocrakuxYdYI1GLqVVsnUyjNUSVq5D/Mc1MkUOe5TDRNItwqs8nVK6ng5qz6kYW07qVCrVqHlaqVlMlIGxppNPM14bm20ylyMv7PUsrPd/ZfrNrp9McrWROZfLZsa20C5FENGJYRcxPQAAAAAAAAAAAAAAAAAAAAAAAAAAADEe0WlwVSW2M77eJtxD7R08uPfD9dvyZ2rUa0vJGLjZRXJHrtPBjKVI8UTDBvRTUs8dClKg12+g6uCjMjCyYslQ/7fQjnS/wCxcqMiqwT6EE6La0UupFBLOxZr049iKmyUg02Hs/S9yPl6mwsYGW9nVmEPL0bRr7NDa8HOl5ZepolRxAkJKgAAAAAAAAAAAH//2Q=="/>
          <p:cNvSpPr>
            <a:spLocks noChangeAspect="1" noChangeArrowheads="1"/>
          </p:cNvSpPr>
          <p:nvPr/>
        </p:nvSpPr>
        <p:spPr bwMode="auto">
          <a:xfrm>
            <a:off x="155575" y="-1096963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SEhMUEhIUFRQUFBIUFBQVFBUUFRQUFBQXFhQUFBQYHCggGBolHBQUITEhJSkrLi4uFx8zODMsNygtLisBCgoKDg0OGhAQGiwkHyQsLCwsLCwsLCwsLCwsLCwsLCwsLCwsLCwsLCwsLCwsLCwsLCwsLCwsLCwsLCwsLCwsLP/AABEIAPAA0gMBIgACEQEDEQH/xAAbAAACAwEBAQAAAAAAAAAAAAAABQMEBgIBB//EADQQAAIBAwIEAwgBBAIDAAAAAAABAgMEEQUhEjFBUWFxsQYiMoGRocHwE1Jy0eEUYkKC8f/EABkBAAIDAQAAAAAAAAAAAAAAAAAEAQIDBf/EACQRAAIDAAEEAgMBAQAAAAAAAAABAgMREgQhMUEicRMyYZEz/9oADAMBAAIRAxEAPwD7iAAAAAAAAAAAAAAAAAAAAR1qqisskFWp1fex2RWTxGlcOcsIbrXXH/xX1Za0zVoVk8bSXOL9U+qMrq88IX+zd41cR358Sf0b/CMVY+WMds6aH4216PpKZ0U6NbJZixg5x2AAAAAAAAAAAAAAAAAAAAAAAAAAAAAAAAeOWDmtPhTZnNRrOXNlJT4m1VTmaPjPUz5/HVpUZZi8rqujXY2dpdqcVJPaSTXzIhYpE3UOv6Lx6cRkdI0MD0Sao/ef70HYi1V+9Izs8DHTfuZbXqvuifQ5YrRfj+BnrG+ws0+OKkfMXX7HTn/ya/h9Csao2pMQ6dLkO6LHDiFgDxHoAcV6ygsye37yFVX2hpxe8ZY77emTjV62Z46R2+fX98DMa3UwYTsafYep6aMlsvZuba8hUipQkmn1/D7MsKR869jL9/zSjnaUW2vFNYf3ZvaNTJpCXJaLXV/jnxLQHMWdFzIAAAAAAAAAAAA8PQAAK9/8DMxdS5o1deOYteDMpfxxkxt8jvSvs0ZPVX7zRovZC+zBwb+F7eT/AN5+pntVjmWSX2dr8NVLvlf49DKt5Ic6mPKp/wA7n0uhMsRYssqmRjBjZxiQQ6onmW3Vj4TXr+LzZnZ4N+n7SMZqGcvkLLKWaq8zQ6hFb+f4E0HipHzXqLLydKb2D+jYab0HtARab0HtAdOMTo9k8JvsCK+pVMQfjt/khvETFa8M/d1ctvvl/UyWv3LbwaW9qYRkNSllsUkdqvsi/wCyEMSlLwSXzeX6I3tnMxXs/DEV4vJsbEZrWROVfLlY2NYMkIqZKXMQAAAAAAAAAAAAAAAAM3q1PGUaQW6jT3z3RnYtRv08skYm5tW1y3FsqEoSUl0af0NRdRwKbpCzOmpajTaXXyk11SY7pMx3s7cbOP8AS9vJ/rNZbTG4vVpyLI8ZNFwR3L2HaENWWUVsNKPLM/qIkqbST8fQeajIQ3HMVZ0l3RtNMY+oGd0iWUvJGjoDxxiwhbrEvhXZN/Xl6MZIR39XLk/kvJbFJvsa0rZaZ/VKjwZevPMsGg1SoI6EeKovP0FvLOny4xbNFpFLCSNTZxEemU+RorWI4cdvS5TRIcROwAAAAAAAAAAAAAAAAACrfx2LJHcxzF/vIiXgtB5JGZu4ie5jg0FxDInvaPmKtHUgyhp1Xgqrx2fz5ffBtLKoYSvQkt1tg1el3GYp90jSl+hXq491I0cGIcZQ4oTFkeX1L2ejOh+TO6vFJiC6XY0+qRyZ+7QtI6MH2NNoT92P9sfQ01uZbQX7kPJehqLYcXg5EvLOr6twQb6vZeb/AFiC6lhDDWa3vQj2Tk/nsvR/US6hVwY2PuNUR7CLU6mSppUMybOtRqk+h0+vdlK1sjfqHlbNTptPkPqERXp8OQ4pIaOYSIz+vapLLp03jHxyXPP9KfQZavffxQ2+OW0fDvL5GMr1MJsysl6Q301W/JlWpqVSlLMKkk/PKfmnszcaFq3/ACKManJ7qSXLiXPHhyfzPlmoVG2bb2QXBbwT5ybm/wD25fZIrVumvVxjxT9mu4gKiqHpuc8vAAAAAAAB4wPTwAFNWklJr9wLryI7v48n8hNdC81g/S9WiO6LOiVucez+z/WV7pFWwrcNVeOV+Slcska3w5Vv/Tc2synVeM+b9QsaxHXlvLzfqb2CVHlinUZiC5nkb6jU5iK4qZFWdOK7Gn9nn7kfL8mptmZD2cn7kfn6s07q8MG/DbzeyHIv4o5E182v6Va88ynLu9vJbL0+4k1J5GlaeFgz99W5i8mdCqIl1HdjzQ6OIx/eYjkuKSXdmr0unyL0ryzHq5eImgsYbDBzUU23hJZbKtpEXave8T4Iv3Yvd95f4RrJ4hWEOTwVaheOc3OW2dortHohPd1M5GVzIQahV54FmzqQxLCnwcc1Hu9/LqbfTXyMro9vvxPm/Q2GnUuRvXHEIdTZyli9DNHp2oAaC4yA8yeca7oAOgPMnoAB4egAEF3DMX4b/QR3McmiaEdxDdrxMrF7Genl6M/fQ54FU6clLKXJ5NROyzuyKVsl0F2h5TWYVba9wX6FTj8ctsjikuiJqdRLokaynyFoVcG2iC9t/AzGo20nyRrqtTIuuFkykMQbRR9m6uKcU9mnLKf9zNHVr5UV83+Pz9BJGgueCzS/dzX8nxwWdPz5Ht5UfTcSX9Uc3OcbGZ1Krh+9sZSGoHemw4pvw/JsdNp8jK6Ets92/tsayhWUI569F3YzX8YnPvbna0vosale8EeCPxSW7/pj3830EU6/RdCzcPOc7t82LriSimZSlrG6q1GJxe18JiKMXUl4dTy5u3J8Iz0y15BCPJkX2cI4vIx0235GmsqRQ0+3HlvTGTnEigeE/CeABT1G4w+FPG2X3Ed0jRX9rxrb4ly/wIK0M8+aF7E9HumlHCrR1GpTfuy2/pe6/wBfIf6XrMK23wzXOLf3i+qM3WpFGouGSaeGuTXNMpGbibWUxn9n0VM6Eeh6t/LHEvjjz8V/UhzGQ0mmtRzZRcXjOxbcxSm35egyFt8/efkitngvT+xUryKE57lqtIW15i0h+CCrVIf+QQTqEUY77ldNsRelW8StUrHvIrzZBHYs/wA51SeSGhAtxSSLIq8OZyFt7QUk1JZ/ejL9SWCvUZARRRtGqSS3wtl/sc0a/Ek/1C7+HPQkc+EvzbWFFTFS5LyXrithZM9qN3nZEt3d567C+nDjkQlrwvJqEdZNYW2XxPm/Q0+nWpT061NLZW+BtLFhypycnrLNpRGFOJHRgWIokqe4A9AAAU6rb4fF32fmNiOvT4otdyJLUXhLjLTLXFPYSXzwaG4WNmKLq3zuKSR1ISF1lXlTnGa6P6rqjfWF2pxTTymYedIt6LfOnLDfuv7Poyap8XjMupr5rkvKN7FizU/jX9q9WdUbxFe6qcUm/JL5I3s8CdC+QtuJtvC37spV/F7+H+RxUh8vIoV6S7L57sWaH1IVSfb6nMCxXoN9/siP+Lh8f3sRhbkeT3KzeCeVUhkwaBMt2+Czgp2yx3LakWKvyRTjlsIW+SWMdy1TWERhPLCq6WEULuQyuZii8ZDLR7ia7i08rk+aGemW3IoRlmSXc02mUORvSvYn1cnqiMtPth5b0itZ0hjTibiZ3FHZ4j0AAAAAAAAAEur27i+JL3Zc/CQpqwya2rTUk0+TM9Wt+GTi/wD6ujMZx9jdNnbBTKkUK0MPI8qUyjcUcmEkNwfc9oVpqGea+6Rc0q+VVvG6j92caXtt+4LtvbRpZcIqKk8tJY37kttpFOEYuWLuzuopPskQzwuXPudXFTsxfKRHsM7EdxP6lP8Akb27E1ReBUec/v4AkmlgjlTzy29Dvh/eh2gBHVCOxO4nMSWMO5JAUYElWRJTic1iQ3uL7ioKryqXrzwEN5UaZQ3iSadDiqLwy/x+Ta6bT5GT0Gnlt+S/z+DbadAaqWROZ1MtmNbeJbiiGiidGhgegAAAAAAAAAAAFPUaGVxdV6Fw8ks7ENaiYvHpnqtMqTpjCrHDafR4IaiF2h+MiG3pblmb2PIrBzIMDlpVroquC7/UtVpFaUimGm9iKSIZRJZsjYEHmDlPdHjkRqRVlkXbctRRUt2XYklWekFaRJORSuKpOkpFS5kJq6yy/c1RdOW5CLvshzoVLCXmzYWMTN6PT2XkjVWcRyKxHKm9k2X6SJUcQJCSoAAAAAAAAAAAAAAAAq1iljE15P8AAtUt0aSrTUk0+T2M5c0XTk4v5Puu5jOOPRmqerAlMinNgjioVNtIKkiKTJKjIZlcLacNkbO3E4ZBJxUkV1Lmd1CKKKM0ihhayLf8gtpTwTqoGkNEtSqUa9QknUF9eoQ2aRRXuZlWisyS7tBXmTaVTzNeG5eC1mdsuMWzWaXDkaW1iJNMhyH9uhw5RZidnMToAAAAAAAAAAAAAAAAAAr3tqqkcPn0fZlgABPDKTi4txls1zOJD/VbLjjlfEuXiuxnJGLWMahLkiCb3IpE04lepMhmiZ5KZFKZHUmc8WTNl0E5EeAbOHMzZsieLO3IrqYOoQTgVZFGvVJ61QoXFQgsitUeWPdDobZ7+gjpRy/M1+lUcYGaV7Euql6H+n0+Q5oooWUBlTQwJEiPQQAAAAAAAAAAAAAAAAAAAAAACHXLLGakVs/iXZ9x8eSjnZ8nzIa1Foyx6YG4q7f6F1Sr3NLruhNZnSTlHm49V5d0Yu7uGheWocrakuxYdYI1GLqVVsnUyjNUSVq5D/Mc1MkUOe5TDRNItwqs8nVK6ng5qz6kYW07qVCrVqHlaqVlMlIGxppNPM14bm20ylyMv7PUsrPd/ZfrNrp9McrWROZfLZsa20C5FENGJYRcxPQAAAAAAAAAAAAAAAAAAAAAAAAAAADEe0WlwVSW2M77eJtxD7R08uPfD9dvyZ2rUa0vJGLjZRXJHrtPBjKVI8UTDBvRTUs8dClKg12+g6uCjMjCyYslQ/7fQjnS/wCxcqMiqwT6EE6La0UupFBLOxZr049iKmyUg02Hs/S9yPl6mwsYGW9nVmEPL0bRr7NDa8HOl5ZepolRxAkJKgAAAAAAAAAAAH//2Q=="/>
          <p:cNvSpPr>
            <a:spLocks noChangeAspect="1" noChangeArrowheads="1"/>
          </p:cNvSpPr>
          <p:nvPr/>
        </p:nvSpPr>
        <p:spPr bwMode="auto">
          <a:xfrm>
            <a:off x="307975" y="-944563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midlifexpress.com/wp-content/uploads/2012/07/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73" y="3346224"/>
            <a:ext cx="4901541" cy="35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118" y="3736329"/>
            <a:ext cx="4538931" cy="1187630"/>
          </a:xfrm>
        </p:spPr>
        <p:txBody>
          <a:bodyPr>
            <a:normAutofit/>
          </a:bodyPr>
          <a:lstStyle/>
          <a:p>
            <a:pPr algn="ctr"/>
            <a:r>
              <a:rPr lang="en-AU" sz="2800" b="1" dirty="0" smtClean="0"/>
              <a:t>Handy hints for </a:t>
            </a:r>
            <a:br>
              <a:rPr lang="en-AU" sz="2800" b="1" dirty="0" smtClean="0"/>
            </a:br>
            <a:r>
              <a:rPr lang="en-AU" sz="2800" b="1" dirty="0" smtClean="0"/>
              <a:t>storyboard success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24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3196" y="92690"/>
            <a:ext cx="6475733" cy="605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404" y="4216431"/>
            <a:ext cx="4762500" cy="23526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43031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dirty="0" smtClean="0">
                <a:latin typeface="IndernikGold" panose="02000603000000000000" pitchFamily="50" charset="0"/>
              </a:rPr>
              <a:t>Script</a:t>
            </a:r>
            <a:endParaRPr lang="en-US" sz="5400" dirty="0">
              <a:latin typeface="IndernikGold" panose="02000603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875" y="3862488"/>
            <a:ext cx="456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HOW and WHY would a director use a script?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92" y="2161732"/>
            <a:ext cx="2631057" cy="1479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336745"/>
            <a:ext cx="456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WHAT is a script?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1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707750"/>
              </p:ext>
            </p:extLst>
          </p:nvPr>
        </p:nvGraphicFramePr>
        <p:xfrm>
          <a:off x="3095743" y="940280"/>
          <a:ext cx="5899872" cy="5223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9936"/>
                <a:gridCol w="2949936"/>
              </a:tblGrid>
              <a:tr h="247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AUDIO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VISUAL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1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Lyrics of the song go here.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visuals go here. Write screen plays in </a:t>
                      </a:r>
                      <a:r>
                        <a:rPr lang="en-US" sz="1200" b="1" dirty="0">
                          <a:effectLst/>
                        </a:rPr>
                        <a:t>present tense, active voice </a:t>
                      </a:r>
                      <a:r>
                        <a:rPr lang="en-US" sz="1200" dirty="0">
                          <a:effectLst/>
                        </a:rPr>
                        <a:t>ensuring you detail characters, major action and any details of </a:t>
                      </a:r>
                      <a:r>
                        <a:rPr lang="en-US" sz="1200" dirty="0" err="1">
                          <a:effectLst/>
                        </a:rPr>
                        <a:t>mise</a:t>
                      </a:r>
                      <a:r>
                        <a:rPr lang="en-US" sz="1200" dirty="0">
                          <a:effectLst/>
                        </a:rPr>
                        <a:t> en scene that are important in developing your representations.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Capitalise</a:t>
                      </a:r>
                      <a:r>
                        <a:rPr lang="en-US" sz="1200" dirty="0">
                          <a:effectLst/>
                        </a:rPr>
                        <a:t> character names.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Eg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“We see a GIRL sitting on a park bench wearing a panda suit. She watches the river flow in front of her. A small paper boat catches her eye.”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40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You may wish to add </a:t>
                      </a:r>
                      <a:r>
                        <a:rPr lang="en-US" sz="1100" dirty="0">
                          <a:effectLst/>
                        </a:rPr>
                        <a:t>a new row </a:t>
                      </a:r>
                      <a:r>
                        <a:rPr lang="en-US" sz="1100" dirty="0" smtClean="0">
                          <a:effectLst/>
                        </a:rPr>
                        <a:t>if </a:t>
                      </a:r>
                      <a:r>
                        <a:rPr lang="en-US" sz="1100" dirty="0">
                          <a:effectLst/>
                        </a:rPr>
                        <a:t>you start a new </a:t>
                      </a:r>
                      <a:r>
                        <a:rPr lang="en-US" sz="1100" dirty="0" smtClean="0">
                          <a:effectLst/>
                        </a:rPr>
                        <a:t>scene </a:t>
                      </a:r>
                      <a:r>
                        <a:rPr lang="en-US" sz="1100" dirty="0">
                          <a:effectLst/>
                        </a:rPr>
                        <a:t>– or to help break up the action and lyrics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 descr="http://tinnitusmiraclepdf.org/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89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umbs.dreamstime.com/z/eyeball-digital-generated-illustration-30761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 bwMode="auto">
          <a:xfrm>
            <a:off x="9627078" y="2610179"/>
            <a:ext cx="1925429" cy="18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585" y="4727275"/>
            <a:ext cx="2104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What can the audience </a:t>
            </a:r>
            <a:r>
              <a:rPr lang="en-AU" dirty="0" smtClean="0">
                <a:solidFill>
                  <a:srgbClr val="00B0F0"/>
                </a:solidFill>
              </a:rPr>
              <a:t>hear</a:t>
            </a:r>
            <a:r>
              <a:rPr lang="en-AU" dirty="0" smtClean="0"/>
              <a:t>? </a:t>
            </a:r>
            <a:r>
              <a:rPr lang="en-AU" sz="1200" dirty="0" smtClean="0"/>
              <a:t>(include non diegetic and if relevant diegetic sound)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693215" y="4802037"/>
            <a:ext cx="2104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What can the audience </a:t>
            </a:r>
            <a:r>
              <a:rPr lang="en-AU" dirty="0" smtClean="0">
                <a:solidFill>
                  <a:srgbClr val="00B0F0"/>
                </a:solidFill>
              </a:rPr>
              <a:t>see</a:t>
            </a:r>
            <a:r>
              <a:rPr lang="en-AU" dirty="0" smtClean="0"/>
              <a:t>? </a:t>
            </a:r>
            <a:r>
              <a:rPr lang="en-AU" sz="1200" dirty="0" smtClean="0"/>
              <a:t>(include what is on the screen, such as character movement/action, setting, </a:t>
            </a:r>
            <a:r>
              <a:rPr lang="en-AU" sz="1200" dirty="0" err="1" smtClean="0"/>
              <a:t>etc</a:t>
            </a:r>
            <a:r>
              <a:rPr lang="en-AU" sz="1200" dirty="0" smtClean="0"/>
              <a:t>) 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9127067" y="381000"/>
            <a:ext cx="3005666" cy="11006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PRESENT TENSE: Like it is happening now. </a:t>
            </a:r>
            <a:r>
              <a:rPr lang="en-AU" sz="1200" dirty="0" err="1" smtClean="0"/>
              <a:t>Eg</a:t>
            </a:r>
            <a:r>
              <a:rPr lang="en-AU" sz="1200" dirty="0" smtClean="0"/>
              <a:t>. She runs, sits, laughs (avoid ‘</a:t>
            </a:r>
            <a:r>
              <a:rPr lang="en-AU" sz="1200" dirty="0" err="1" smtClean="0"/>
              <a:t>ed’s</a:t>
            </a:r>
            <a:r>
              <a:rPr lang="en-AU" sz="1200" dirty="0"/>
              <a:t> </a:t>
            </a:r>
            <a:r>
              <a:rPr lang="en-AU" sz="1200" dirty="0" smtClean="0"/>
              <a:t>on the end of words) 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9127067" y="1583265"/>
            <a:ext cx="3064933" cy="11006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/>
              <a:t>ACTIVE VOICE: The sentence revolves around a form of action. </a:t>
            </a:r>
            <a:r>
              <a:rPr lang="en-AU" sz="1100" b="1" dirty="0" smtClean="0"/>
              <a:t>The sentences are punchy, direct and make it clear who’s doing what.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742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755359"/>
              </p:ext>
            </p:extLst>
          </p:nvPr>
        </p:nvGraphicFramePr>
        <p:xfrm>
          <a:off x="660221" y="365125"/>
          <a:ext cx="5937250" cy="40941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68625"/>
                <a:gridCol w="29686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AUDIO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VISUAL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AU" sz="1100" dirty="0" smtClean="0"/>
                        <a:t>It was just before the moon hung</a:t>
                      </a:r>
                      <a:br>
                        <a:rPr lang="en-AU" sz="1100" dirty="0" smtClean="0"/>
                      </a:br>
                      <a:r>
                        <a:rPr lang="en-AU" sz="1100" dirty="0" smtClean="0"/>
                        <a:t>Her weary heavy head in</a:t>
                      </a:r>
                      <a:br>
                        <a:rPr lang="en-AU" sz="1100" dirty="0" smtClean="0"/>
                      </a:br>
                      <a:r>
                        <a:rPr lang="en-AU" sz="1100" dirty="0" smtClean="0"/>
                        <a:t>The gallows and the graves of</a:t>
                      </a:r>
                      <a:br>
                        <a:rPr lang="en-AU" sz="1100" dirty="0" smtClean="0"/>
                      </a:br>
                      <a:r>
                        <a:rPr lang="en-AU" sz="1100" dirty="0" smtClean="0"/>
                        <a:t>The milky </a:t>
                      </a:r>
                      <a:r>
                        <a:rPr lang="en-AU" sz="1100" dirty="0" err="1" smtClean="0"/>
                        <a:t>milky</a:t>
                      </a:r>
                      <a:r>
                        <a:rPr lang="en-AU" sz="1100" dirty="0" smtClean="0"/>
                        <a:t> cradle</a:t>
                      </a:r>
                      <a:br>
                        <a:rPr lang="en-AU" sz="1100" dirty="0" smtClean="0"/>
                      </a:br>
                      <a:r>
                        <a:rPr lang="en-AU" sz="1100" dirty="0" smtClean="0"/>
                        <a:t>His tears have turned to poppies</a:t>
                      </a:r>
                      <a:br>
                        <a:rPr lang="en-AU" sz="1100" dirty="0" smtClean="0"/>
                      </a:br>
                      <a:r>
                        <a:rPr lang="en-AU" sz="1100" dirty="0" smtClean="0"/>
                        <a:t>A shimmer in the midnight</a:t>
                      </a:r>
                      <a:br>
                        <a:rPr lang="en-AU" sz="1100" dirty="0" smtClean="0"/>
                      </a:br>
                      <a:r>
                        <a:rPr lang="en-AU" sz="1100" dirty="0" smtClean="0"/>
                        <a:t>A flower in the twilight</a:t>
                      </a:r>
                      <a:br>
                        <a:rPr lang="en-AU" sz="1100" dirty="0" smtClean="0"/>
                      </a:br>
                      <a:r>
                        <a:rPr lang="en-AU" sz="1100" dirty="0" smtClean="0"/>
                        <a:t>A flower in the twilight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80846" y="5776159"/>
            <a:ext cx="6096000" cy="92333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VIEW: first 45 seconds of: GALLOWS (dir. Emma Freeman) https://www.youtube.com/watch?v=8KCXn9yenHQ&amp;list=UU-KfRe7TQMv2SvQMI9xuo1w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55940" y="4692770"/>
            <a:ext cx="5089585" cy="92302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 smtClean="0"/>
              <a:t>LOOK and LISTEN carefully and try to draft an audio visual script for the start of this music video.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67" t="14593" r="42583" b="34592"/>
          <a:stretch/>
        </p:blipFill>
        <p:spPr>
          <a:xfrm>
            <a:off x="7711440" y="567104"/>
            <a:ext cx="3779520" cy="2587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8267" y="3310467"/>
            <a:ext cx="4656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How do we write this?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We see the TEACHER </a:t>
            </a:r>
            <a:r>
              <a:rPr lang="en-AU" dirty="0" smtClean="0">
                <a:solidFill>
                  <a:srgbClr val="00B0F0"/>
                </a:solidFill>
              </a:rPr>
              <a:t>stands</a:t>
            </a:r>
            <a:r>
              <a:rPr lang="en-AU" dirty="0" smtClean="0"/>
              <a:t> at the front of the class. She </a:t>
            </a:r>
            <a:r>
              <a:rPr lang="en-AU" dirty="0" smtClean="0">
                <a:solidFill>
                  <a:srgbClr val="00B0F0"/>
                </a:solidFill>
              </a:rPr>
              <a:t>watches</a:t>
            </a:r>
            <a:r>
              <a:rPr lang="en-AU" dirty="0" smtClean="0"/>
              <a:t> her students eagerly listening.</a:t>
            </a:r>
            <a:br>
              <a:rPr lang="en-AU" dirty="0" smtClean="0"/>
            </a:br>
            <a:r>
              <a:rPr lang="en-AU" dirty="0" smtClean="0"/>
              <a:t> 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43031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dirty="0" err="1" smtClean="0">
                <a:latin typeface="IndernikGold" panose="02000603000000000000" pitchFamily="50" charset="0"/>
              </a:rPr>
              <a:t>Shotlist</a:t>
            </a:r>
            <a:r>
              <a:rPr lang="en-AU" sz="5400" dirty="0" smtClean="0">
                <a:latin typeface="IndernikGold" panose="02000603000000000000" pitchFamily="50" charset="0"/>
              </a:rPr>
              <a:t> </a:t>
            </a:r>
            <a:endParaRPr lang="en-US" sz="5400" dirty="0">
              <a:latin typeface="IndernikGold" panose="02000603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hotl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50" y="579050"/>
            <a:ext cx="6666501" cy="41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4875" y="3862488"/>
            <a:ext cx="456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HOW and WHY would a director use </a:t>
            </a:r>
            <a:r>
              <a:rPr lang="en-AU" sz="2000" b="1" dirty="0" err="1" smtClean="0"/>
              <a:t>shotlist</a:t>
            </a:r>
            <a:r>
              <a:rPr lang="en-AU" sz="2000" b="1" dirty="0" smtClean="0"/>
              <a:t>?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92" y="2161732"/>
            <a:ext cx="2631057" cy="1479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336745"/>
            <a:ext cx="456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WHAT is a </a:t>
            </a:r>
            <a:r>
              <a:rPr lang="en-AU" sz="2000" b="1" dirty="0" err="1" smtClean="0"/>
              <a:t>shotlist</a:t>
            </a:r>
            <a:r>
              <a:rPr lang="en-AU" sz="2000" b="1" dirty="0" smtClean="0"/>
              <a:t>?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782574" y="60129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https://drive.google.com/previewtemplate?id=0AsxNmr55SrA_dF9RWUFfTGhublI0ODBZNmNPSU9YbUE&amp;mode=public#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8249" y="5667555"/>
            <a:ext cx="260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Use this template 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0113" y="5512279"/>
            <a:ext cx="3830129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VIEW: </a:t>
            </a:r>
            <a:br>
              <a:rPr lang="en-AU" dirty="0" smtClean="0"/>
            </a:br>
            <a:r>
              <a:rPr lang="en-AU" dirty="0" smtClean="0"/>
              <a:t>https://www.youtube.com/watch?v=rVusVLTD8WI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426756"/>
              </p:ext>
            </p:extLst>
          </p:nvPr>
        </p:nvGraphicFramePr>
        <p:xfrm>
          <a:off x="664633" y="3478108"/>
          <a:ext cx="11099799" cy="2243663"/>
        </p:xfrm>
        <a:graphic>
          <a:graphicData uri="http://schemas.openxmlformats.org/drawingml/2006/table">
            <a:tbl>
              <a:tblPr/>
              <a:tblGrid>
                <a:gridCol w="697252"/>
                <a:gridCol w="641021"/>
                <a:gridCol w="832204"/>
                <a:gridCol w="1349520"/>
                <a:gridCol w="1349520"/>
                <a:gridCol w="6230282"/>
              </a:tblGrid>
              <a:tr h="6410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</a:rPr>
                        <a:t>Scene #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</a:rPr>
                        <a:t>Shot #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Shot Size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Duration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Location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MS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00:00:10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23"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23"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23"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23"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97840" y="3820160"/>
            <a:ext cx="1100667" cy="778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7633" y="3176693"/>
            <a:ext cx="194733" cy="643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1885463"/>
            <a:ext cx="347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Camera set ups:</a:t>
            </a:r>
            <a:br>
              <a:rPr lang="en-AU" dirty="0" smtClean="0"/>
            </a:br>
            <a:r>
              <a:rPr lang="en-AU" dirty="0" smtClean="0"/>
              <a:t>locations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315" t="13778" r="42436" b="34815"/>
          <a:stretch/>
        </p:blipFill>
        <p:spPr>
          <a:xfrm>
            <a:off x="7879080" y="393379"/>
            <a:ext cx="3947160" cy="27015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71875" y="638175"/>
            <a:ext cx="2867025" cy="2057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List the first few shots of the COCOROSIE music video.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334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IndernikGold</vt:lpstr>
      <vt:lpstr>Myriad Pro Light</vt:lpstr>
      <vt:lpstr>Times New Roman</vt:lpstr>
      <vt:lpstr>Office Theme</vt:lpstr>
      <vt:lpstr>PowerPoint Presentation</vt:lpstr>
      <vt:lpstr>Storyboard</vt:lpstr>
      <vt:lpstr>Handy hints for  storyboard success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Lara</dc:creator>
  <cp:lastModifiedBy>ALEXANDER Lara</cp:lastModifiedBy>
  <cp:revision>12</cp:revision>
  <dcterms:created xsi:type="dcterms:W3CDTF">2014-03-31T03:52:28Z</dcterms:created>
  <dcterms:modified xsi:type="dcterms:W3CDTF">2014-04-01T00:40:03Z</dcterms:modified>
</cp:coreProperties>
</file>