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9" r:id="rId5"/>
    <p:sldId id="272" r:id="rId6"/>
    <p:sldId id="273" r:id="rId7"/>
    <p:sldId id="274" r:id="rId8"/>
    <p:sldId id="275" r:id="rId9"/>
    <p:sldId id="276" r:id="rId10"/>
    <p:sldId id="277"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CE50B-5CAA-4062-ABD7-467826D4E292}"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260086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CE50B-5CAA-4062-ABD7-467826D4E292}"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146706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CE50B-5CAA-4062-ABD7-467826D4E292}"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150865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CE50B-5CAA-4062-ABD7-467826D4E292}"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163722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CE50B-5CAA-4062-ABD7-467826D4E292}"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30072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CE50B-5CAA-4062-ABD7-467826D4E292}"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142285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CE50B-5CAA-4062-ABD7-467826D4E292}" type="datetimeFigureOut">
              <a:rPr lang="en-US" smtClean="0"/>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333897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CE50B-5CAA-4062-ABD7-467826D4E292}" type="datetimeFigureOut">
              <a:rPr lang="en-US" smtClean="0"/>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119188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CE50B-5CAA-4062-ABD7-467826D4E292}" type="datetimeFigureOut">
              <a:rPr lang="en-US" smtClean="0"/>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19427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CE50B-5CAA-4062-ABD7-467826D4E292}"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349706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CE50B-5CAA-4062-ABD7-467826D4E292}"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3E7F6-86ED-4235-A2C9-3D41EFF2A924}" type="slidenum">
              <a:rPr lang="en-US" smtClean="0"/>
              <a:t>‹#›</a:t>
            </a:fld>
            <a:endParaRPr lang="en-US"/>
          </a:p>
        </p:txBody>
      </p:sp>
    </p:spTree>
    <p:extLst>
      <p:ext uri="{BB962C8B-B14F-4D97-AF65-F5344CB8AC3E}">
        <p14:creationId xmlns:p14="http://schemas.microsoft.com/office/powerpoint/2010/main" val="411829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CE50B-5CAA-4062-ABD7-467826D4E292}" type="datetimeFigureOut">
              <a:rPr lang="en-US" smtClean="0"/>
              <a:t>3/24/2014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3E7F6-86ED-4235-A2C9-3D41EFF2A924}" type="slidenum">
              <a:rPr lang="en-US" smtClean="0"/>
              <a:t>‹#›</a:t>
            </a:fld>
            <a:endParaRPr lang="en-US"/>
          </a:p>
        </p:txBody>
      </p:sp>
    </p:spTree>
    <p:extLst>
      <p:ext uri="{BB962C8B-B14F-4D97-AF65-F5344CB8AC3E}">
        <p14:creationId xmlns:p14="http://schemas.microsoft.com/office/powerpoint/2010/main" val="227322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92175" y="3610098"/>
            <a:ext cx="5799826" cy="3247902"/>
          </a:xfrm>
          <a:prstGeom prst="rect">
            <a:avLst/>
          </a:prstGeom>
        </p:spPr>
      </p:pic>
      <p:pic>
        <p:nvPicPr>
          <p:cNvPr id="6" name="Picture 5"/>
          <p:cNvPicPr>
            <a:picLocks noChangeAspect="1"/>
          </p:cNvPicPr>
          <p:nvPr/>
        </p:nvPicPr>
        <p:blipFill>
          <a:blip r:embed="rId3"/>
          <a:stretch>
            <a:fillRect/>
          </a:stretch>
        </p:blipFill>
        <p:spPr>
          <a:xfrm>
            <a:off x="0" y="0"/>
            <a:ext cx="5818176" cy="3234906"/>
          </a:xfrm>
          <a:prstGeom prst="rect">
            <a:avLst/>
          </a:prstGeom>
        </p:spPr>
      </p:pic>
      <p:pic>
        <p:nvPicPr>
          <p:cNvPr id="7" name="Picture 6"/>
          <p:cNvPicPr>
            <a:picLocks noChangeAspect="1"/>
          </p:cNvPicPr>
          <p:nvPr/>
        </p:nvPicPr>
        <p:blipFill>
          <a:blip r:embed="rId4"/>
          <a:stretch>
            <a:fillRect/>
          </a:stretch>
        </p:blipFill>
        <p:spPr>
          <a:xfrm>
            <a:off x="8275226" y="-1"/>
            <a:ext cx="3916775" cy="3234907"/>
          </a:xfrm>
          <a:prstGeom prst="rect">
            <a:avLst/>
          </a:prstGeom>
        </p:spPr>
      </p:pic>
      <p:pic>
        <p:nvPicPr>
          <p:cNvPr id="8" name="Picture 7"/>
          <p:cNvPicPr>
            <a:picLocks noChangeAspect="1"/>
          </p:cNvPicPr>
          <p:nvPr/>
        </p:nvPicPr>
        <p:blipFill>
          <a:blip r:embed="rId5"/>
          <a:stretch>
            <a:fillRect/>
          </a:stretch>
        </p:blipFill>
        <p:spPr>
          <a:xfrm>
            <a:off x="0" y="3610547"/>
            <a:ext cx="5779692" cy="3247452"/>
          </a:xfrm>
          <a:prstGeom prst="rect">
            <a:avLst/>
          </a:prstGeom>
        </p:spPr>
      </p:pic>
      <p:sp>
        <p:nvSpPr>
          <p:cNvPr id="9" name="TextBox 8"/>
          <p:cNvSpPr txBox="1"/>
          <p:nvPr/>
        </p:nvSpPr>
        <p:spPr>
          <a:xfrm>
            <a:off x="5779692" y="172528"/>
            <a:ext cx="2717321" cy="923330"/>
          </a:xfrm>
          <a:prstGeom prst="rect">
            <a:avLst/>
          </a:prstGeom>
          <a:noFill/>
        </p:spPr>
        <p:txBody>
          <a:bodyPr wrap="square" rtlCol="0">
            <a:spAutoFit/>
          </a:bodyPr>
          <a:lstStyle/>
          <a:p>
            <a:r>
              <a:rPr lang="en-AU" sz="5400" b="1" dirty="0" smtClean="0">
                <a:latin typeface="Felix Titling" panose="04060505060202020A04" pitchFamily="82" charset="0"/>
              </a:rPr>
              <a:t>MUSIC</a:t>
            </a:r>
            <a:endParaRPr lang="en-US" sz="5400" b="1" dirty="0">
              <a:latin typeface="Felix Titling" panose="04060505060202020A04" pitchFamily="82" charset="0"/>
            </a:endParaRPr>
          </a:p>
        </p:txBody>
      </p:sp>
      <p:sp>
        <p:nvSpPr>
          <p:cNvPr id="10" name="TextBox 9"/>
          <p:cNvSpPr txBox="1"/>
          <p:nvPr/>
        </p:nvSpPr>
        <p:spPr>
          <a:xfrm>
            <a:off x="5796950" y="864112"/>
            <a:ext cx="2717321" cy="923330"/>
          </a:xfrm>
          <a:prstGeom prst="rect">
            <a:avLst/>
          </a:prstGeom>
          <a:noFill/>
        </p:spPr>
        <p:txBody>
          <a:bodyPr wrap="square" rtlCol="0">
            <a:spAutoFit/>
          </a:bodyPr>
          <a:lstStyle/>
          <a:p>
            <a:r>
              <a:rPr lang="en-AU" sz="5400" b="1" dirty="0" smtClean="0">
                <a:latin typeface="Felix Titling" panose="04060505060202020A04" pitchFamily="82" charset="0"/>
              </a:rPr>
              <a:t>VIDEO</a:t>
            </a:r>
            <a:endParaRPr lang="en-US" sz="5400" b="1" dirty="0">
              <a:latin typeface="Felix Titling" panose="04060505060202020A04" pitchFamily="82" charset="0"/>
            </a:endParaRPr>
          </a:p>
        </p:txBody>
      </p:sp>
      <p:sp>
        <p:nvSpPr>
          <p:cNvPr id="11" name="TextBox 10"/>
          <p:cNvSpPr txBox="1"/>
          <p:nvPr/>
        </p:nvSpPr>
        <p:spPr>
          <a:xfrm>
            <a:off x="215660" y="3247963"/>
            <a:ext cx="1379608" cy="369332"/>
          </a:xfrm>
          <a:prstGeom prst="rect">
            <a:avLst/>
          </a:prstGeom>
          <a:noFill/>
        </p:spPr>
        <p:txBody>
          <a:bodyPr wrap="none" rtlCol="0">
            <a:spAutoFit/>
          </a:bodyPr>
          <a:lstStyle/>
          <a:p>
            <a:r>
              <a:rPr lang="en-AU" dirty="0"/>
              <a:t>t</a:t>
            </a:r>
            <a:r>
              <a:rPr lang="en-AU" dirty="0" smtClean="0"/>
              <a:t>echnologies</a:t>
            </a:r>
          </a:p>
        </p:txBody>
      </p:sp>
      <p:sp>
        <p:nvSpPr>
          <p:cNvPr id="12" name="TextBox 11"/>
          <p:cNvSpPr txBox="1"/>
          <p:nvPr/>
        </p:nvSpPr>
        <p:spPr>
          <a:xfrm>
            <a:off x="1595268" y="3251167"/>
            <a:ext cx="377026" cy="369332"/>
          </a:xfrm>
          <a:prstGeom prst="rect">
            <a:avLst/>
          </a:prstGeom>
          <a:noFill/>
        </p:spPr>
        <p:txBody>
          <a:bodyPr wrap="none" rtlCol="0">
            <a:spAutoFit/>
          </a:bodyPr>
          <a:lstStyle/>
          <a:p>
            <a:r>
              <a:rPr lang="en-AU" dirty="0" smtClean="0"/>
              <a:t>of</a:t>
            </a:r>
          </a:p>
        </p:txBody>
      </p:sp>
      <p:sp>
        <p:nvSpPr>
          <p:cNvPr id="13" name="TextBox 12"/>
          <p:cNvSpPr txBox="1"/>
          <p:nvPr/>
        </p:nvSpPr>
        <p:spPr>
          <a:xfrm>
            <a:off x="2043394" y="3240766"/>
            <a:ext cx="1662378" cy="369332"/>
          </a:xfrm>
          <a:prstGeom prst="rect">
            <a:avLst/>
          </a:prstGeom>
          <a:noFill/>
        </p:spPr>
        <p:txBody>
          <a:bodyPr wrap="none" rtlCol="0">
            <a:spAutoFit/>
          </a:bodyPr>
          <a:lstStyle/>
          <a:p>
            <a:r>
              <a:rPr lang="en-AU" dirty="0" smtClean="0"/>
              <a:t>representations</a:t>
            </a:r>
          </a:p>
        </p:txBody>
      </p:sp>
      <p:sp>
        <p:nvSpPr>
          <p:cNvPr id="14" name="TextBox 13"/>
          <p:cNvSpPr txBox="1"/>
          <p:nvPr/>
        </p:nvSpPr>
        <p:spPr>
          <a:xfrm>
            <a:off x="5817723" y="2820800"/>
            <a:ext cx="2457050" cy="523220"/>
          </a:xfrm>
          <a:prstGeom prst="rect">
            <a:avLst/>
          </a:prstGeom>
          <a:noFill/>
        </p:spPr>
        <p:txBody>
          <a:bodyPr wrap="square" rtlCol="0">
            <a:spAutoFit/>
          </a:bodyPr>
          <a:lstStyle/>
          <a:p>
            <a:r>
              <a:rPr lang="en-AU" sz="2800" dirty="0" smtClean="0">
                <a:latin typeface="Kahootz Fatty" panose="02020603050405020304" pitchFamily="18" charset="0"/>
              </a:rPr>
              <a:t>Production</a:t>
            </a:r>
            <a:endParaRPr lang="en-US" sz="2800" dirty="0">
              <a:latin typeface="Kahootz Fatty" panose="02020603050405020304" pitchFamily="18" charset="0"/>
            </a:endParaRPr>
          </a:p>
        </p:txBody>
      </p:sp>
      <p:sp>
        <p:nvSpPr>
          <p:cNvPr id="15" name="TextBox 14"/>
          <p:cNvSpPr txBox="1"/>
          <p:nvPr/>
        </p:nvSpPr>
        <p:spPr>
          <a:xfrm>
            <a:off x="5838372" y="3217460"/>
            <a:ext cx="2717321" cy="461665"/>
          </a:xfrm>
          <a:prstGeom prst="rect">
            <a:avLst/>
          </a:prstGeom>
          <a:noFill/>
        </p:spPr>
        <p:txBody>
          <a:bodyPr wrap="square" rtlCol="0">
            <a:spAutoFit/>
          </a:bodyPr>
          <a:lstStyle/>
          <a:p>
            <a:r>
              <a:rPr lang="en-AU" sz="2400" b="1" dirty="0" smtClean="0">
                <a:latin typeface="Felix Titling" panose="04060505060202020A04" pitchFamily="82" charset="0"/>
              </a:rPr>
              <a:t>DESIGN PLAN</a:t>
            </a:r>
            <a:endParaRPr lang="en-US" sz="2400" b="1" dirty="0">
              <a:latin typeface="Felix Titling" panose="04060505060202020A04" pitchFamily="82" charset="0"/>
            </a:endParaRPr>
          </a:p>
        </p:txBody>
      </p:sp>
    </p:spTree>
    <p:extLst>
      <p:ext uri="{BB962C8B-B14F-4D97-AF65-F5344CB8AC3E}">
        <p14:creationId xmlns:p14="http://schemas.microsoft.com/office/powerpoint/2010/main" val="209550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187725" cy="6858000"/>
          </a:xfrm>
          <a:prstGeom prst="rect">
            <a:avLst/>
          </a:prstGeom>
        </p:spPr>
      </p:pic>
      <p:sp>
        <p:nvSpPr>
          <p:cNvPr id="2" name="Title 1"/>
          <p:cNvSpPr>
            <a:spLocks noGrp="1"/>
          </p:cNvSpPr>
          <p:nvPr>
            <p:ph type="title"/>
          </p:nvPr>
        </p:nvSpPr>
        <p:spPr>
          <a:xfrm>
            <a:off x="1439910" y="511774"/>
            <a:ext cx="10515600" cy="1325563"/>
          </a:xfrm>
        </p:spPr>
        <p:txBody>
          <a:bodyPr/>
          <a:lstStyle/>
          <a:p>
            <a:r>
              <a:rPr lang="en-AU" dirty="0" smtClean="0">
                <a:latin typeface="Adobe Gothic Std B" panose="020B0800000000000000" pitchFamily="34" charset="-128"/>
                <a:ea typeface="Adobe Gothic Std B" panose="020B0800000000000000" pitchFamily="34" charset="-128"/>
              </a:rPr>
              <a:t>Demographics: who fits yours?</a:t>
            </a:r>
            <a:endParaRPr lang="en-US"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8014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sers\kdi\Documents\A_Northcote High\Year 12 Media\PDP\PDP examples\audience_Luc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578" y="-1"/>
            <a:ext cx="5085780" cy="6788989"/>
          </a:xfrm>
          <a:prstGeom prst="rect">
            <a:avLst/>
          </a:prstGeom>
          <a:noFill/>
          <a:ln>
            <a:noFill/>
          </a:ln>
        </p:spPr>
      </p:pic>
      <p:sp>
        <p:nvSpPr>
          <p:cNvPr id="5" name="Text Box 2"/>
          <p:cNvSpPr txBox="1">
            <a:spLocks noChangeArrowheads="1"/>
          </p:cNvSpPr>
          <p:nvPr/>
        </p:nvSpPr>
        <p:spPr bwMode="auto">
          <a:xfrm>
            <a:off x="9032875" y="1339215"/>
            <a:ext cx="1397000" cy="10115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Discuss what other media your audience uses and how they engage with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H="1">
            <a:off x="5016500" y="1636828"/>
            <a:ext cx="4072837" cy="17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auto">
          <a:xfrm>
            <a:off x="9032875" y="2503170"/>
            <a:ext cx="1397000" cy="10115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Use specific examples to help highlight your audiences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p:cNvCxnSpPr/>
          <p:nvPr/>
        </p:nvCxnSpPr>
        <p:spPr>
          <a:xfrm flipH="1" flipV="1">
            <a:off x="6731000" y="2120696"/>
            <a:ext cx="2301875" cy="568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2387600" y="2341245"/>
            <a:ext cx="981075" cy="1876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Does your audience belong to a group that is commented on in the Media. ‘rev-heads’, ‘hipsters’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p:cNvCxnSpPr/>
          <p:nvPr/>
        </p:nvCxnSpPr>
        <p:spPr>
          <a:xfrm flipV="1">
            <a:off x="3368675" y="2600910"/>
            <a:ext cx="2054225" cy="521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032875" y="3827145"/>
            <a:ext cx="1397000" cy="61976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Political views may be relevant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p:nvPr/>
        </p:nvCxnSpPr>
        <p:spPr>
          <a:xfrm flipH="1" flipV="1">
            <a:off x="4445000" y="3589019"/>
            <a:ext cx="4587876" cy="389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9032875" y="5132070"/>
            <a:ext cx="1397000" cy="10115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Explain why you audience will be interested in your product.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H="1" flipV="1">
            <a:off x="6972300" y="4877968"/>
            <a:ext cx="2060575" cy="548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371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53475" y="-1"/>
            <a:ext cx="3438525" cy="2680425"/>
          </a:xfrm>
          <a:prstGeom prst="rect">
            <a:avLst/>
          </a:prstGeom>
        </p:spPr>
      </p:pic>
      <p:sp>
        <p:nvSpPr>
          <p:cNvPr id="7" name="TextBox 6"/>
          <p:cNvSpPr txBox="1"/>
          <p:nvPr/>
        </p:nvSpPr>
        <p:spPr>
          <a:xfrm>
            <a:off x="390525" y="114300"/>
            <a:ext cx="6415539" cy="1107996"/>
          </a:xfrm>
          <a:prstGeom prst="rect">
            <a:avLst/>
          </a:prstGeom>
          <a:noFill/>
        </p:spPr>
        <p:txBody>
          <a:bodyPr wrap="none" rtlCol="0">
            <a:spAutoFit/>
          </a:bodyPr>
          <a:lstStyle/>
          <a:p>
            <a:r>
              <a:rPr lang="en-AU" sz="6600" dirty="0" smtClean="0">
                <a:latin typeface="Kahootz Ransom" panose="00000400000000000000" pitchFamily="2" charset="0"/>
              </a:rPr>
              <a:t>Learning Intentions</a:t>
            </a:r>
            <a:endParaRPr lang="en-US" sz="6600" dirty="0">
              <a:latin typeface="Kahootz Ransom" panose="00000400000000000000" pitchFamily="2" charset="0"/>
            </a:endParaRPr>
          </a:p>
        </p:txBody>
      </p:sp>
      <p:sp>
        <p:nvSpPr>
          <p:cNvPr id="8" name="TextBox 7"/>
          <p:cNvSpPr txBox="1"/>
          <p:nvPr/>
        </p:nvSpPr>
        <p:spPr>
          <a:xfrm>
            <a:off x="5457825" y="3133725"/>
            <a:ext cx="5264583" cy="1107996"/>
          </a:xfrm>
          <a:prstGeom prst="rect">
            <a:avLst/>
          </a:prstGeom>
          <a:noFill/>
        </p:spPr>
        <p:txBody>
          <a:bodyPr wrap="none" rtlCol="0">
            <a:spAutoFit/>
          </a:bodyPr>
          <a:lstStyle/>
          <a:p>
            <a:r>
              <a:rPr lang="en-AU" sz="6600" dirty="0" smtClean="0">
                <a:latin typeface="Kahootz Ransom" panose="00000400000000000000" pitchFamily="2" charset="0"/>
              </a:rPr>
              <a:t>success CRITERIA</a:t>
            </a:r>
            <a:endParaRPr lang="en-US" sz="6600" dirty="0">
              <a:latin typeface="Kahootz Ransom" panose="00000400000000000000" pitchFamily="2" charset="0"/>
            </a:endParaRPr>
          </a:p>
        </p:txBody>
      </p:sp>
      <p:sp>
        <p:nvSpPr>
          <p:cNvPr id="10" name="TextBox 9"/>
          <p:cNvSpPr txBox="1"/>
          <p:nvPr/>
        </p:nvSpPr>
        <p:spPr>
          <a:xfrm>
            <a:off x="828676" y="1340211"/>
            <a:ext cx="7296150" cy="1384995"/>
          </a:xfrm>
          <a:prstGeom prst="rect">
            <a:avLst/>
          </a:prstGeom>
          <a:noFill/>
        </p:spPr>
        <p:txBody>
          <a:bodyPr wrap="square" rtlCol="0">
            <a:spAutoFit/>
          </a:bodyPr>
          <a:lstStyle/>
          <a:p>
            <a:r>
              <a:rPr lang="en-AU" sz="2800" dirty="0" smtClean="0"/>
              <a:t>To understand the language features and requirements of an </a:t>
            </a:r>
            <a:r>
              <a:rPr lang="en-AU" sz="2800" b="1" i="1" dirty="0" smtClean="0"/>
              <a:t>Intention Statement </a:t>
            </a:r>
            <a:r>
              <a:rPr lang="en-AU" sz="2800" dirty="0" smtClean="0"/>
              <a:t>and </a:t>
            </a:r>
            <a:r>
              <a:rPr lang="en-AU" sz="2800" b="1" i="1" dirty="0" smtClean="0"/>
              <a:t>Audience Statement.</a:t>
            </a:r>
            <a:endParaRPr lang="en-US" sz="2800" b="1" i="1" dirty="0"/>
          </a:p>
        </p:txBody>
      </p:sp>
      <p:sp>
        <p:nvSpPr>
          <p:cNvPr id="9" name="TextBox 8"/>
          <p:cNvSpPr txBox="1"/>
          <p:nvPr/>
        </p:nvSpPr>
        <p:spPr>
          <a:xfrm>
            <a:off x="4149306" y="4135449"/>
            <a:ext cx="7548113" cy="2585323"/>
          </a:xfrm>
          <a:prstGeom prst="rect">
            <a:avLst/>
          </a:prstGeom>
          <a:noFill/>
        </p:spPr>
        <p:txBody>
          <a:bodyPr wrap="square" rtlCol="0">
            <a:spAutoFit/>
          </a:bodyPr>
          <a:lstStyle/>
          <a:p>
            <a:r>
              <a:rPr lang="en-US" sz="1800" b="1" dirty="0" smtClean="0">
                <a:latin typeface="Courier New" panose="02070309020205020404" pitchFamily="49" charset="0"/>
                <a:cs typeface="Courier New" panose="02070309020205020404" pitchFamily="49" charset="0"/>
              </a:rPr>
              <a:t>MUST</a:t>
            </a:r>
          </a:p>
          <a:p>
            <a:r>
              <a:rPr lang="en-AU" dirty="0" smtClean="0">
                <a:latin typeface="Courier New" panose="02070309020205020404" pitchFamily="49" charset="0"/>
                <a:cs typeface="Courier New" panose="02070309020205020404" pitchFamily="49" charset="0"/>
              </a:rPr>
              <a:t>Start work on your Production Design Plan</a:t>
            </a:r>
            <a:endParaRPr lang="en-US" sz="1800"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SHOULD</a:t>
            </a:r>
          </a:p>
          <a:p>
            <a:r>
              <a:rPr lang="en-AU" sz="1800" dirty="0" smtClean="0">
                <a:latin typeface="Courier New" panose="02070309020205020404" pitchFamily="49" charset="0"/>
                <a:cs typeface="Courier New" panose="02070309020205020404" pitchFamily="49" charset="0"/>
              </a:rPr>
              <a:t>Use the language features from today’s lesson to begin your statements of intention.</a:t>
            </a:r>
            <a:endParaRPr lang="en-US" sz="1800"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COULD</a:t>
            </a:r>
          </a:p>
          <a:p>
            <a:r>
              <a:rPr lang="en-US" sz="1800" dirty="0" smtClean="0">
                <a:latin typeface="Courier New" panose="02070309020205020404" pitchFamily="49" charset="0"/>
                <a:cs typeface="Courier New" panose="02070309020205020404" pitchFamily="49" charset="0"/>
              </a:rPr>
              <a:t>Look at the requirement of a PDP as outlined in the Task sheet and research any parts you don’t understand</a:t>
            </a:r>
            <a:r>
              <a:rPr lang="en-US" dirty="0" smtClean="0">
                <a:latin typeface="Courier New" panose="02070309020205020404" pitchFamily="49" charset="0"/>
                <a:cs typeface="Courier New" panose="02070309020205020404" pitchFamily="49" charset="0"/>
              </a:rPr>
              <a:t>.</a:t>
            </a:r>
            <a:endParaRPr lang="en-AU"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2341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258683" cy="1325563"/>
          </a:xfrm>
        </p:spPr>
        <p:txBody>
          <a:bodyPr>
            <a:normAutofit fontScale="90000"/>
          </a:bodyPr>
          <a:lstStyle/>
          <a:p>
            <a:r>
              <a:rPr lang="en-AU" sz="3600" dirty="0" smtClean="0"/>
              <a:t>Production Design Plan</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520269"/>
              </p:ext>
            </p:extLst>
          </p:nvPr>
        </p:nvGraphicFramePr>
        <p:xfrm>
          <a:off x="3183146" y="0"/>
          <a:ext cx="9008853" cy="7098992"/>
        </p:xfrm>
        <a:graphic>
          <a:graphicData uri="http://schemas.openxmlformats.org/drawingml/2006/table">
            <a:tbl>
              <a:tblPr firstRow="1" firstCol="1" bandRow="1">
                <a:tableStyleId>{5C22544A-7EE6-4342-B048-85BDC9FD1C3A}</a:tableStyleId>
              </a:tblPr>
              <a:tblGrid>
                <a:gridCol w="456194"/>
                <a:gridCol w="5549383"/>
                <a:gridCol w="3003276"/>
              </a:tblGrid>
              <a:tr h="444043">
                <a:tc>
                  <a:txBody>
                    <a:bodyPr/>
                    <a:lstStyle/>
                    <a:p>
                      <a:pPr>
                        <a:spcAft>
                          <a:spcPts val="0"/>
                        </a:spcAft>
                      </a:pPr>
                      <a:r>
                        <a:rPr lang="en-AU" sz="18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dirty="0">
                          <a:effectLst/>
                        </a:rPr>
                        <a:t>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What does it require?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a:effectLst/>
                        </a:rPr>
                        <a:t>Cover page/ Contents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a:effectLst/>
                        </a:rPr>
                        <a:t>Inspiration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a:effectLst/>
                        </a:rPr>
                        <a:t>Ideas / Brainstorm / Thought process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dirty="0">
                          <a:solidFill>
                            <a:srgbClr val="FF0000"/>
                          </a:solidFill>
                          <a:effectLst/>
                        </a:rPr>
                        <a:t>Intention / Aim</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338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dirty="0">
                          <a:solidFill>
                            <a:srgbClr val="FF0000"/>
                          </a:solidFill>
                          <a:effectLst/>
                        </a:rPr>
                        <a:t>Target Audience – Including audience profile, how they will consume the media product and how you will appeal to them</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86763">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Research </a:t>
                      </a:r>
                      <a:r>
                        <a:rPr lang="en-AU" sz="1600" dirty="0">
                          <a:effectLst/>
                        </a:rPr>
                        <a:t>– Equipment, Genre (codes &amp; conventions), locations, the band, images, inspiration. You must document every bit of research you do and how it will affect your final product. It needs to be extensive and detailed.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338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Character development </a:t>
                      </a:r>
                      <a:r>
                        <a:rPr lang="en-AU" sz="1600" dirty="0">
                          <a:effectLst/>
                        </a:rPr>
                        <a:t>(personality, costume, appearance, production/story elements)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338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Locations</a:t>
                      </a:r>
                      <a:r>
                        <a:rPr lang="en-AU" sz="1600" dirty="0">
                          <a:effectLst/>
                        </a:rPr>
                        <a:t> - trial shots of locations, angles, discussion of location relevance and potential issues (traffic, lighting, travel </a:t>
                      </a:r>
                      <a:r>
                        <a:rPr lang="en-AU" sz="1600" dirty="0" err="1">
                          <a:effectLst/>
                        </a:rPr>
                        <a:t>etc</a:t>
                      </a:r>
                      <a:r>
                        <a:rPr lang="en-AU" sz="16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Equipment</a:t>
                      </a:r>
                      <a:r>
                        <a:rPr lang="en-AU" sz="1600" dirty="0">
                          <a:effectLst/>
                        </a:rPr>
                        <a:t> – a detailed equipment list (&amp; budget if appropriate)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338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Relevant story and production elements- </a:t>
                      </a:r>
                      <a:r>
                        <a:rPr lang="en-AU" sz="1600" dirty="0">
                          <a:effectLst/>
                        </a:rPr>
                        <a:t>what you want and how you will achieve this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Storyboards</a:t>
                      </a:r>
                      <a:r>
                        <a:rPr lang="en-AU" sz="1600" dirty="0">
                          <a:effectLst/>
                        </a:rPr>
                        <a:t> / Drawings of photos/ sketches of layouts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Script</a:t>
                      </a:r>
                      <a:r>
                        <a:rPr lang="en-AU" sz="1600" dirty="0">
                          <a:effectLst/>
                        </a:rPr>
                        <a:t> / </a:t>
                      </a:r>
                      <a:r>
                        <a:rPr lang="en-AU" sz="1600" b="1" dirty="0">
                          <a:effectLst/>
                        </a:rPr>
                        <a:t>Screenplay</a:t>
                      </a:r>
                      <a:r>
                        <a:rPr lang="en-AU" sz="1600" dirty="0">
                          <a:effectLst/>
                        </a:rPr>
                        <a:t>/</a:t>
                      </a:r>
                      <a:r>
                        <a:rPr lang="en-AU" sz="1600" b="1" dirty="0" err="1">
                          <a:effectLst/>
                        </a:rPr>
                        <a:t>shotlist</a:t>
                      </a:r>
                      <a:r>
                        <a:rPr lang="en-AU" sz="1600" b="1" dirty="0">
                          <a:effectLst/>
                        </a:rPr>
                        <a:t> </a:t>
                      </a:r>
                      <a:r>
                        <a:rPr lang="en-AU" sz="1600" dirty="0">
                          <a:effectLst/>
                        </a:rPr>
                        <a:t>(include all drafts!)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Timeline</a:t>
                      </a:r>
                      <a:r>
                        <a:rPr lang="en-AU" sz="1600" dirty="0">
                          <a:effectLst/>
                        </a:rPr>
                        <a:t>/ </a:t>
                      </a:r>
                      <a:r>
                        <a:rPr lang="en-AU" sz="1600" b="1" dirty="0">
                          <a:effectLst/>
                        </a:rPr>
                        <a:t>schedule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Release documents </a:t>
                      </a:r>
                      <a:r>
                        <a:rPr lang="en-AU" sz="1600" dirty="0">
                          <a:effectLst/>
                        </a:rPr>
                        <a:t>– Location, talent, personnel, Music copyright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338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Authentication form </a:t>
                      </a:r>
                      <a:r>
                        <a:rPr lang="en-AU" sz="1600" dirty="0">
                          <a:effectLst/>
                        </a:rPr>
                        <a:t>– This official form must be signed off on three times and included with your final production.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b="1" dirty="0">
                          <a:effectLst/>
                        </a:rPr>
                        <a:t>Production exercises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a:effectLst/>
                        </a:rPr>
                        <a:t>Communications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691">
                <a:tc>
                  <a:txBody>
                    <a:bodyPr/>
                    <a:lstStyle/>
                    <a:p>
                      <a:pPr>
                        <a:spcAft>
                          <a:spcPts val="0"/>
                        </a:spcAft>
                      </a:pPr>
                      <a:r>
                        <a:rPr lang="en-AU"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dirty="0">
                          <a:effectLst/>
                        </a:rPr>
                        <a:t>Anything else relevant to your production.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336430" y="1949570"/>
            <a:ext cx="237449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AU" dirty="0" smtClean="0"/>
              <a:t>Today’s lesson is about</a:t>
            </a:r>
            <a:endParaRPr lang="en-US" dirty="0"/>
          </a:p>
        </p:txBody>
      </p:sp>
      <p:cxnSp>
        <p:nvCxnSpPr>
          <p:cNvPr id="7" name="Straight Arrow Connector 6"/>
          <p:cNvCxnSpPr>
            <a:stCxn id="5" idx="3"/>
          </p:cNvCxnSpPr>
          <p:nvPr/>
        </p:nvCxnSpPr>
        <p:spPr>
          <a:xfrm flipV="1">
            <a:off x="2710926" y="1535502"/>
            <a:ext cx="869036" cy="5987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29995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36" y="97706"/>
            <a:ext cx="10515600" cy="1325563"/>
          </a:xfrm>
        </p:spPr>
        <p:txBody>
          <a:bodyPr/>
          <a:lstStyle/>
          <a:p>
            <a:r>
              <a:rPr lang="en-AU" b="1" dirty="0">
                <a:solidFill>
                  <a:schemeClr val="accent1">
                    <a:lumMod val="75000"/>
                  </a:schemeClr>
                </a:solidFill>
              </a:rPr>
              <a:t>Intention </a:t>
            </a:r>
            <a:r>
              <a:rPr lang="en-AU" b="1" dirty="0" smtClean="0">
                <a:solidFill>
                  <a:schemeClr val="accent1">
                    <a:lumMod val="75000"/>
                  </a:schemeClr>
                </a:solidFill>
              </a:rPr>
              <a:t>Statement</a:t>
            </a:r>
            <a:endParaRPr lang="en-US" dirty="0">
              <a:solidFill>
                <a:schemeClr val="accent1">
                  <a:lumMod val="75000"/>
                </a:schemeClr>
              </a:solidFill>
            </a:endParaRPr>
          </a:p>
        </p:txBody>
      </p:sp>
      <p:sp>
        <p:nvSpPr>
          <p:cNvPr id="3" name="Content Placeholder 2"/>
          <p:cNvSpPr>
            <a:spLocks noGrp="1"/>
          </p:cNvSpPr>
          <p:nvPr>
            <p:ph idx="1"/>
          </p:nvPr>
        </p:nvSpPr>
        <p:spPr>
          <a:xfrm>
            <a:off x="294736" y="1342546"/>
            <a:ext cx="10515600" cy="3755665"/>
          </a:xfrm>
        </p:spPr>
        <p:txBody>
          <a:bodyPr>
            <a:normAutofit/>
          </a:bodyPr>
          <a:lstStyle/>
          <a:p>
            <a:pPr marL="0" indent="0">
              <a:buNone/>
            </a:pPr>
            <a:r>
              <a:rPr lang="en-AU" b="1" dirty="0" smtClean="0"/>
              <a:t>What </a:t>
            </a:r>
            <a:r>
              <a:rPr lang="en-AU" b="1" dirty="0"/>
              <a:t>it is:</a:t>
            </a:r>
            <a:endParaRPr lang="en-US" dirty="0"/>
          </a:p>
          <a:p>
            <a:r>
              <a:rPr lang="en-AU" sz="1900" dirty="0"/>
              <a:t>This is a 300-500 word statement that articulates the purpose and overall concept for your media product. In your intention statement you may address the following dot points:</a:t>
            </a:r>
            <a:endParaRPr lang="en-US" sz="1900" dirty="0"/>
          </a:p>
          <a:p>
            <a:pPr lvl="0"/>
            <a:r>
              <a:rPr lang="en-AU" sz="1900" dirty="0"/>
              <a:t>What </a:t>
            </a:r>
            <a:r>
              <a:rPr lang="en-AU" sz="1900" b="1" dirty="0"/>
              <a:t>ideas</a:t>
            </a:r>
            <a:r>
              <a:rPr lang="en-AU" sz="1900" dirty="0"/>
              <a:t>, </a:t>
            </a:r>
            <a:r>
              <a:rPr lang="en-AU" sz="1900" b="1" dirty="0"/>
              <a:t>concepts</a:t>
            </a:r>
            <a:r>
              <a:rPr lang="en-AU" sz="1900" dirty="0"/>
              <a:t>, </a:t>
            </a:r>
            <a:r>
              <a:rPr lang="en-AU" sz="1900" b="1" dirty="0"/>
              <a:t>themes</a:t>
            </a:r>
            <a:r>
              <a:rPr lang="en-AU" sz="1900" dirty="0"/>
              <a:t> or </a:t>
            </a:r>
            <a:r>
              <a:rPr lang="en-AU" sz="1900" b="1" dirty="0"/>
              <a:t>issues</a:t>
            </a:r>
            <a:r>
              <a:rPr lang="en-AU" sz="1900" dirty="0"/>
              <a:t> do you want your </a:t>
            </a:r>
            <a:r>
              <a:rPr lang="en-AU" sz="1900" dirty="0" smtClean="0"/>
              <a:t>music clip </a:t>
            </a:r>
            <a:r>
              <a:rPr lang="en-AU" sz="1900" dirty="0"/>
              <a:t>to explore?</a:t>
            </a:r>
            <a:endParaRPr lang="en-US" sz="1900" dirty="0"/>
          </a:p>
          <a:p>
            <a:pPr lvl="0"/>
            <a:r>
              <a:rPr lang="en-AU" sz="1900" dirty="0"/>
              <a:t>What do you want people to </a:t>
            </a:r>
            <a:r>
              <a:rPr lang="en-AU" sz="1900" b="1" dirty="0"/>
              <a:t>think about </a:t>
            </a:r>
            <a:r>
              <a:rPr lang="en-AU" sz="1900" dirty="0"/>
              <a:t>or </a:t>
            </a:r>
            <a:r>
              <a:rPr lang="en-AU" sz="1900" b="1" dirty="0"/>
              <a:t>consider</a:t>
            </a:r>
            <a:r>
              <a:rPr lang="en-AU" sz="1900" dirty="0"/>
              <a:t> when they engage with your product?</a:t>
            </a:r>
            <a:endParaRPr lang="en-US" sz="1900" dirty="0"/>
          </a:p>
          <a:p>
            <a:pPr lvl="0"/>
            <a:r>
              <a:rPr lang="en-AU" sz="1900" dirty="0"/>
              <a:t>Why are you making this product? What purpose does it serve? (aside from being a school assignment!)</a:t>
            </a:r>
            <a:endParaRPr lang="en-US" sz="1900" dirty="0"/>
          </a:p>
          <a:p>
            <a:pPr lvl="0"/>
            <a:r>
              <a:rPr lang="en-AU" sz="1900" dirty="0"/>
              <a:t>What </a:t>
            </a:r>
            <a:r>
              <a:rPr lang="en-AU" sz="1900" b="1" dirty="0"/>
              <a:t>other work </a:t>
            </a:r>
            <a:r>
              <a:rPr lang="en-AU" sz="1900" dirty="0"/>
              <a:t>has inspired this product?</a:t>
            </a:r>
            <a:endParaRPr lang="en-US" sz="1900" dirty="0"/>
          </a:p>
          <a:p>
            <a:pPr lvl="0"/>
            <a:r>
              <a:rPr lang="en-AU" sz="1900" dirty="0"/>
              <a:t>What </a:t>
            </a:r>
            <a:r>
              <a:rPr lang="en-AU" sz="1900" b="1" dirty="0"/>
              <a:t>conventions</a:t>
            </a:r>
            <a:r>
              <a:rPr lang="en-AU" sz="1900" dirty="0"/>
              <a:t> would people need to be familiar with to appreciate this product?</a:t>
            </a:r>
            <a:endParaRPr lang="en-US" sz="1900" dirty="0"/>
          </a:p>
          <a:p>
            <a:pPr lvl="0"/>
            <a:r>
              <a:rPr lang="en-AU" sz="1900" dirty="0"/>
              <a:t>What </a:t>
            </a:r>
            <a:r>
              <a:rPr lang="en-AU" sz="1900" b="1" dirty="0"/>
              <a:t>symbolism</a:t>
            </a:r>
            <a:r>
              <a:rPr lang="en-AU" sz="1900" dirty="0"/>
              <a:t> and/or </a:t>
            </a:r>
            <a:r>
              <a:rPr lang="en-AU" sz="1900" b="1" dirty="0"/>
              <a:t>motifs</a:t>
            </a:r>
            <a:r>
              <a:rPr lang="en-AU" sz="1900" dirty="0"/>
              <a:t> are you using in your work and for what intended purpose?</a:t>
            </a:r>
            <a:endParaRPr lang="en-US" sz="1900" dirty="0"/>
          </a:p>
          <a:p>
            <a:pPr marL="0" indent="0">
              <a:buNone/>
            </a:pPr>
            <a:endParaRPr lang="en-US" dirty="0"/>
          </a:p>
        </p:txBody>
      </p:sp>
      <p:sp>
        <p:nvSpPr>
          <p:cNvPr id="4" name="Rectangle 3"/>
          <p:cNvSpPr/>
          <p:nvPr/>
        </p:nvSpPr>
        <p:spPr>
          <a:xfrm>
            <a:off x="5868838" y="5287364"/>
            <a:ext cx="6096000" cy="1292662"/>
          </a:xfrm>
          <a:prstGeom prst="rect">
            <a:avLst/>
          </a:prstGeom>
        </p:spPr>
        <p:style>
          <a:lnRef idx="0">
            <a:scrgbClr r="0" g="0" b="0"/>
          </a:lnRef>
          <a:fillRef idx="1001">
            <a:schemeClr val="dk2"/>
          </a:fillRef>
          <a:effectRef idx="0">
            <a:scrgbClr r="0" g="0" b="0"/>
          </a:effectRef>
          <a:fontRef idx="major"/>
        </p:style>
        <p:txBody>
          <a:bodyPr>
            <a:spAutoFit/>
          </a:bodyPr>
          <a:lstStyle/>
          <a:p>
            <a:r>
              <a:rPr lang="en-AU" sz="2400" b="1" dirty="0">
                <a:solidFill>
                  <a:schemeClr val="bg1"/>
                </a:solidFill>
              </a:rPr>
              <a:t>What isn’t it:</a:t>
            </a:r>
            <a:endParaRPr lang="en-US" sz="2400" dirty="0">
              <a:solidFill>
                <a:schemeClr val="bg1"/>
              </a:solidFill>
            </a:endParaRPr>
          </a:p>
          <a:p>
            <a:r>
              <a:rPr lang="en-AU" dirty="0">
                <a:solidFill>
                  <a:schemeClr val="bg1"/>
                </a:solidFill>
              </a:rPr>
              <a:t>This isn’t a place to document the entire storyline of your video or to describe in detail each and every one of your photographs (there will be plenty of time for that later!)</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9572625" y="0"/>
            <a:ext cx="2619375" cy="1743075"/>
          </a:xfrm>
          <a:prstGeom prst="rect">
            <a:avLst/>
          </a:prstGeom>
        </p:spPr>
      </p:pic>
    </p:spTree>
    <p:extLst>
      <p:ext uri="{BB962C8B-B14F-4D97-AF65-F5344CB8AC3E}">
        <p14:creationId xmlns:p14="http://schemas.microsoft.com/office/powerpoint/2010/main" val="145108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740" y="3004808"/>
            <a:ext cx="10515600" cy="1325563"/>
          </a:xfrm>
        </p:spPr>
        <p:txBody>
          <a:bodyPr>
            <a:normAutofit fontScale="90000"/>
          </a:bodyPr>
          <a:lstStyle/>
          <a:p>
            <a:pPr lvl="0"/>
            <a:r>
              <a:rPr lang="en-AU" dirty="0"/>
              <a:t>What </a:t>
            </a:r>
            <a:r>
              <a:rPr lang="en-AU" b="1" dirty="0"/>
              <a:t>ideas</a:t>
            </a:r>
            <a:r>
              <a:rPr lang="en-AU" dirty="0"/>
              <a:t>, </a:t>
            </a:r>
            <a:r>
              <a:rPr lang="en-AU" b="1" dirty="0"/>
              <a:t>concepts</a:t>
            </a:r>
            <a:r>
              <a:rPr lang="en-AU" dirty="0"/>
              <a:t>, </a:t>
            </a:r>
            <a:r>
              <a:rPr lang="en-AU" b="1" dirty="0"/>
              <a:t>themes</a:t>
            </a:r>
            <a:r>
              <a:rPr lang="en-AU" dirty="0"/>
              <a:t> or </a:t>
            </a:r>
            <a:r>
              <a:rPr lang="en-AU" b="1" dirty="0"/>
              <a:t>issues</a:t>
            </a:r>
            <a:r>
              <a:rPr lang="en-AU" dirty="0"/>
              <a:t> do you want your music clip to explore?</a:t>
            </a:r>
            <a:r>
              <a:rPr lang="en-US" dirty="0"/>
              <a:t/>
            </a:r>
            <a:br>
              <a:rPr lang="en-US" dirty="0"/>
            </a:br>
            <a:endParaRPr lang="en-US" dirty="0"/>
          </a:p>
        </p:txBody>
      </p:sp>
      <p:sp>
        <p:nvSpPr>
          <p:cNvPr id="4" name="TextBox 3"/>
          <p:cNvSpPr txBox="1"/>
          <p:nvPr/>
        </p:nvSpPr>
        <p:spPr>
          <a:xfrm>
            <a:off x="1190445" y="1078302"/>
            <a:ext cx="253697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AU" dirty="0" smtClean="0"/>
              <a:t>Do the lyrics inspire you?</a:t>
            </a:r>
            <a:endParaRPr lang="en-US" dirty="0"/>
          </a:p>
        </p:txBody>
      </p:sp>
      <p:cxnSp>
        <p:nvCxnSpPr>
          <p:cNvPr id="8" name="Straight Connector 7"/>
          <p:cNvCxnSpPr/>
          <p:nvPr/>
        </p:nvCxnSpPr>
        <p:spPr>
          <a:xfrm>
            <a:off x="2303253" y="1447634"/>
            <a:ext cx="681487" cy="148534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50966" y="1138687"/>
            <a:ext cx="3717985"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AU" dirty="0" smtClean="0"/>
              <a:t>Is there a current event you feel passionate about and want to explore?</a:t>
            </a:r>
            <a:endParaRPr lang="en-US" dirty="0"/>
          </a:p>
        </p:txBody>
      </p:sp>
      <p:cxnSp>
        <p:nvCxnSpPr>
          <p:cNvPr id="11" name="Straight Connector 10"/>
          <p:cNvCxnSpPr/>
          <p:nvPr/>
        </p:nvCxnSpPr>
        <p:spPr>
          <a:xfrm>
            <a:off x="8220974" y="2087592"/>
            <a:ext cx="51758" cy="84538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63306" y="5106838"/>
            <a:ext cx="3907766"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AU" dirty="0" smtClean="0"/>
              <a:t>Can you think of something from your own experience or someone else’s that you want to use?</a:t>
            </a:r>
            <a:endParaRPr lang="en-US" dirty="0"/>
          </a:p>
        </p:txBody>
      </p:sp>
      <p:cxnSp>
        <p:nvCxnSpPr>
          <p:cNvPr id="14" name="Straight Connector 13"/>
          <p:cNvCxnSpPr/>
          <p:nvPr/>
        </p:nvCxnSpPr>
        <p:spPr>
          <a:xfrm flipV="1">
            <a:off x="4149306" y="4019910"/>
            <a:ext cx="284671" cy="1086928"/>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48113" y="4589253"/>
            <a:ext cx="4015715" cy="369332"/>
          </a:xfrm>
          <a:prstGeom prst="rect">
            <a:avLst/>
          </a:prstGeom>
          <a:noFill/>
        </p:spPr>
        <p:txBody>
          <a:bodyPr wrap="none" rtlCol="0">
            <a:spAutoFit/>
          </a:bodyPr>
          <a:lstStyle/>
          <a:p>
            <a:r>
              <a:rPr lang="en-AU" dirty="0" smtClean="0"/>
              <a:t>Remember it can be simple or complex…</a:t>
            </a:r>
            <a:endParaRPr lang="en-US" dirty="0"/>
          </a:p>
        </p:txBody>
      </p:sp>
    </p:spTree>
    <p:extLst>
      <p:ext uri="{BB962C8B-B14F-4D97-AF65-F5344CB8AC3E}">
        <p14:creationId xmlns:p14="http://schemas.microsoft.com/office/powerpoint/2010/main" val="49691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850" y="5075147"/>
            <a:ext cx="10515600" cy="1325563"/>
          </a:xfrm>
        </p:spPr>
        <p:txBody>
          <a:bodyPr/>
          <a:lstStyle/>
          <a:p>
            <a:pPr lvl="0"/>
            <a:r>
              <a:rPr lang="en-AU" dirty="0"/>
              <a:t>What </a:t>
            </a:r>
            <a:r>
              <a:rPr lang="en-AU" b="1" dirty="0"/>
              <a:t>other work </a:t>
            </a:r>
            <a:r>
              <a:rPr lang="en-AU" dirty="0"/>
              <a:t>has inspired this product?</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471665" y="593718"/>
            <a:ext cx="3623006" cy="2153883"/>
          </a:xfrm>
          <a:prstGeom prst="rect">
            <a:avLst/>
          </a:prstGeom>
        </p:spPr>
      </p:pic>
      <p:pic>
        <p:nvPicPr>
          <p:cNvPr id="7" name="Picture 6"/>
          <p:cNvPicPr>
            <a:picLocks noChangeAspect="1"/>
          </p:cNvPicPr>
          <p:nvPr/>
        </p:nvPicPr>
        <p:blipFill>
          <a:blip r:embed="rId3"/>
          <a:stretch>
            <a:fillRect/>
          </a:stretch>
        </p:blipFill>
        <p:spPr>
          <a:xfrm>
            <a:off x="8764438" y="409663"/>
            <a:ext cx="2644355" cy="2563169"/>
          </a:xfrm>
          <a:prstGeom prst="rect">
            <a:avLst/>
          </a:prstGeom>
        </p:spPr>
      </p:pic>
      <p:sp>
        <p:nvSpPr>
          <p:cNvPr id="8" name="Right Arrow 7"/>
          <p:cNvSpPr/>
          <p:nvPr/>
        </p:nvSpPr>
        <p:spPr>
          <a:xfrm rot="10800000">
            <a:off x="4450330" y="1551705"/>
            <a:ext cx="3769744" cy="431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233808" y="340142"/>
            <a:ext cx="2202787" cy="2854445"/>
          </a:xfrm>
          <a:prstGeom prst="rect">
            <a:avLst/>
          </a:prstGeom>
        </p:spPr>
      </p:pic>
      <p:sp>
        <p:nvSpPr>
          <p:cNvPr id="10" name="TextBox 9"/>
          <p:cNvSpPr txBox="1"/>
          <p:nvPr/>
        </p:nvSpPr>
        <p:spPr>
          <a:xfrm>
            <a:off x="1311215" y="2972832"/>
            <a:ext cx="1708030" cy="1754326"/>
          </a:xfrm>
          <a:prstGeom prst="rect">
            <a:avLst/>
          </a:prstGeom>
          <a:noFill/>
        </p:spPr>
        <p:txBody>
          <a:bodyPr wrap="square" rtlCol="0">
            <a:spAutoFit/>
          </a:bodyPr>
          <a:lstStyle/>
          <a:p>
            <a:r>
              <a:rPr lang="en-AU" dirty="0" smtClean="0"/>
              <a:t>Lady Gaga prides herself in her use of intertextuality to create a new “art form”.</a:t>
            </a:r>
            <a:endParaRPr lang="en-US" dirty="0"/>
          </a:p>
        </p:txBody>
      </p:sp>
      <p:sp>
        <p:nvSpPr>
          <p:cNvPr id="11" name="TextBox 10"/>
          <p:cNvSpPr txBox="1"/>
          <p:nvPr/>
        </p:nvSpPr>
        <p:spPr>
          <a:xfrm>
            <a:off x="7919854" y="4484060"/>
            <a:ext cx="3580596" cy="369332"/>
          </a:xfrm>
          <a:prstGeom prst="rect">
            <a:avLst/>
          </a:prstGeom>
          <a:noFill/>
        </p:spPr>
        <p:txBody>
          <a:bodyPr wrap="none" rtlCol="0">
            <a:spAutoFit/>
          </a:bodyPr>
          <a:lstStyle/>
          <a:p>
            <a:r>
              <a:rPr lang="en-AU" dirty="0" smtClean="0"/>
              <a:t>Where will you get your ideas from?</a:t>
            </a:r>
            <a:endParaRPr lang="en-US" dirty="0"/>
          </a:p>
        </p:txBody>
      </p:sp>
    </p:spTree>
    <p:extLst>
      <p:ext uri="{BB962C8B-B14F-4D97-AF65-F5344CB8AC3E}">
        <p14:creationId xmlns:p14="http://schemas.microsoft.com/office/powerpoint/2010/main" val="155543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596" y="4557563"/>
            <a:ext cx="10515600" cy="1325563"/>
          </a:xfrm>
        </p:spPr>
        <p:txBody>
          <a:bodyPr>
            <a:normAutofit fontScale="90000"/>
          </a:bodyPr>
          <a:lstStyle/>
          <a:p>
            <a:pPr lvl="0"/>
            <a:r>
              <a:rPr lang="en-AU" dirty="0"/>
              <a:t>What </a:t>
            </a:r>
            <a:r>
              <a:rPr lang="en-AU" b="1" dirty="0"/>
              <a:t>symbolism</a:t>
            </a:r>
            <a:r>
              <a:rPr lang="en-AU" dirty="0"/>
              <a:t> and/or </a:t>
            </a:r>
            <a:r>
              <a:rPr lang="en-AU" b="1" dirty="0"/>
              <a:t>motifs</a:t>
            </a:r>
            <a:r>
              <a:rPr lang="en-AU" dirty="0"/>
              <a:t> are you using in your work and for what intended purpose?</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4230312" y="252591"/>
            <a:ext cx="3990167" cy="3990167"/>
          </a:xfrm>
          <a:prstGeom prst="rect">
            <a:avLst/>
          </a:prstGeom>
        </p:spPr>
      </p:pic>
    </p:spTree>
    <p:extLst>
      <p:ext uri="{BB962C8B-B14F-4D97-AF65-F5344CB8AC3E}">
        <p14:creationId xmlns:p14="http://schemas.microsoft.com/office/powerpoint/2010/main" val="2760112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sers\kdi\Documents\A_Northcote High\Year 12 Media\PDP\PDP examples\intention_Mike.jpg"/>
          <p:cNvPicPr/>
          <p:nvPr/>
        </p:nvPicPr>
        <p:blipFill rotWithShape="1">
          <a:blip r:embed="rId2" cstate="print">
            <a:extLst>
              <a:ext uri="{28A0092B-C50C-407E-A947-70E740481C1C}">
                <a14:useLocalDpi xmlns:a14="http://schemas.microsoft.com/office/drawing/2010/main" val="0"/>
              </a:ext>
            </a:extLst>
          </a:blip>
          <a:srcRect l="161" t="4442" r="-161" b="2015"/>
          <a:stretch/>
        </p:blipFill>
        <p:spPr bwMode="auto">
          <a:xfrm>
            <a:off x="3419475" y="120770"/>
            <a:ext cx="5353050" cy="6650966"/>
          </a:xfrm>
          <a:prstGeom prst="rect">
            <a:avLst/>
          </a:prstGeom>
          <a:noFill/>
          <a:ln>
            <a:noFill/>
          </a:ln>
        </p:spPr>
      </p:pic>
      <p:sp>
        <p:nvSpPr>
          <p:cNvPr id="5" name="Text Box 2"/>
          <p:cNvSpPr txBox="1">
            <a:spLocks noChangeArrowheads="1"/>
          </p:cNvSpPr>
          <p:nvPr/>
        </p:nvSpPr>
        <p:spPr bwMode="auto">
          <a:xfrm>
            <a:off x="9100719" y="145146"/>
            <a:ext cx="1549400" cy="1038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Straight up, let us know what media form you are working in and what genre/style.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H="1">
            <a:off x="5186782" y="405442"/>
            <a:ext cx="3913937" cy="473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auto">
          <a:xfrm>
            <a:off x="2157831" y="1183371"/>
            <a:ext cx="1323975" cy="971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000">
                <a:effectLst/>
                <a:latin typeface="Calibri" panose="020F0502020204030204" pitchFamily="34" charset="0"/>
                <a:ea typeface="Calibri" panose="020F0502020204030204" pitchFamily="34" charset="0"/>
                <a:cs typeface="Times New Roman" panose="02020603050405020304" pitchFamily="18" charset="0"/>
              </a:rPr>
              <a:t>Give a rationale for why your concept is important/interesting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1853031" y="3493183"/>
            <a:ext cx="1238250" cy="1047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Feel free to use dot points to quickly and succinctly outline some key ideas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8786394" y="5355321"/>
            <a:ext cx="1549400" cy="12763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Sometimes it’s useful to point out what you are NOT on about, in order to clarify your concept to a reader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p:cNvCxnSpPr/>
          <p:nvPr/>
        </p:nvCxnSpPr>
        <p:spPr>
          <a:xfrm>
            <a:off x="2776956" y="1982836"/>
            <a:ext cx="628650" cy="40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00756" y="3707496"/>
            <a:ext cx="962025" cy="619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206206" y="5802996"/>
            <a:ext cx="566319"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27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2" y="34236"/>
            <a:ext cx="10515600" cy="1325563"/>
          </a:xfrm>
        </p:spPr>
        <p:txBody>
          <a:bodyPr/>
          <a:lstStyle/>
          <a:p>
            <a:r>
              <a:rPr lang="en-AU" b="1" dirty="0">
                <a:solidFill>
                  <a:schemeClr val="accent1">
                    <a:lumMod val="75000"/>
                  </a:schemeClr>
                </a:solidFill>
              </a:rPr>
              <a:t>Audience </a:t>
            </a:r>
            <a:r>
              <a:rPr lang="en-AU" b="1" dirty="0" smtClean="0">
                <a:solidFill>
                  <a:schemeClr val="accent1">
                    <a:lumMod val="75000"/>
                  </a:schemeClr>
                </a:solidFill>
              </a:rPr>
              <a:t>Statement</a:t>
            </a:r>
            <a:endParaRPr lang="en-US" dirty="0">
              <a:solidFill>
                <a:schemeClr val="accent1">
                  <a:lumMod val="75000"/>
                </a:schemeClr>
              </a:solidFill>
            </a:endParaRPr>
          </a:p>
        </p:txBody>
      </p:sp>
      <p:sp>
        <p:nvSpPr>
          <p:cNvPr id="3" name="Content Placeholder 2"/>
          <p:cNvSpPr>
            <a:spLocks noGrp="1"/>
          </p:cNvSpPr>
          <p:nvPr>
            <p:ph idx="1"/>
          </p:nvPr>
        </p:nvSpPr>
        <p:spPr>
          <a:xfrm>
            <a:off x="156713" y="1031995"/>
            <a:ext cx="10515600" cy="4351338"/>
          </a:xfrm>
        </p:spPr>
        <p:txBody>
          <a:bodyPr>
            <a:normAutofit fontScale="70000" lnSpcReduction="20000"/>
          </a:bodyPr>
          <a:lstStyle/>
          <a:p>
            <a:pPr marL="0" indent="0">
              <a:buNone/>
            </a:pPr>
            <a:r>
              <a:rPr lang="en-AU" b="1" dirty="0" smtClean="0"/>
              <a:t>What </a:t>
            </a:r>
            <a:r>
              <a:rPr lang="en-AU" b="1" dirty="0"/>
              <a:t>it is?</a:t>
            </a:r>
            <a:endParaRPr lang="en-US" dirty="0"/>
          </a:p>
          <a:p>
            <a:r>
              <a:rPr lang="en-AU" dirty="0"/>
              <a:t>This is one of the most important aspects of your PDP, in fact criteria 2 which you are assessed against states ‘Development and preparation of a media production design plan in a selected media form for a </a:t>
            </a:r>
            <a:r>
              <a:rPr lang="en-AU" b="1" dirty="0"/>
              <a:t>specified audience’. </a:t>
            </a:r>
            <a:r>
              <a:rPr lang="en-AU" dirty="0"/>
              <a:t>So if you don’t nail your ‘specified audience’ it’s hard to be successful here.</a:t>
            </a:r>
            <a:endParaRPr lang="en-US" dirty="0"/>
          </a:p>
          <a:p>
            <a:r>
              <a:rPr lang="en-AU" dirty="0"/>
              <a:t>This is a 300-500 word statement articulating your target audience/s. It should include a description of who they are, what their expectations and knowledge might be and why they would be engaging with your media product. In your audience statement you might address the following dot points.</a:t>
            </a:r>
            <a:endParaRPr lang="en-US" dirty="0"/>
          </a:p>
          <a:p>
            <a:pPr lvl="0"/>
            <a:r>
              <a:rPr lang="en-AU" dirty="0"/>
              <a:t>Some </a:t>
            </a:r>
            <a:r>
              <a:rPr lang="en-AU" b="1" dirty="0"/>
              <a:t>key demographic </a:t>
            </a:r>
            <a:r>
              <a:rPr lang="en-AU" dirty="0"/>
              <a:t>information (</a:t>
            </a:r>
            <a:r>
              <a:rPr lang="en-AU" dirty="0" err="1"/>
              <a:t>eg</a:t>
            </a:r>
            <a:r>
              <a:rPr lang="en-AU" dirty="0"/>
              <a:t>. age, gender, where they live, income levels etc.) *note. sometimes not all of these are relevant but most of the time they are so be specific, it’s ok if you feel like you’re stereotyping because in a way that’s what you are doing.</a:t>
            </a:r>
            <a:endParaRPr lang="en-US" dirty="0"/>
          </a:p>
          <a:p>
            <a:pPr lvl="0"/>
            <a:r>
              <a:rPr lang="en-AU" dirty="0"/>
              <a:t>What other media forms and texts does your audience engage with?</a:t>
            </a:r>
            <a:endParaRPr lang="en-US" dirty="0"/>
          </a:p>
          <a:p>
            <a:pPr lvl="0"/>
            <a:r>
              <a:rPr lang="en-AU" dirty="0"/>
              <a:t>What knowledge does your audience bring with them? What conventions etc. are they aware of and expecting from your product?</a:t>
            </a:r>
            <a:endParaRPr lang="en-US" dirty="0"/>
          </a:p>
          <a:p>
            <a:pPr lvl="0"/>
            <a:r>
              <a:rPr lang="en-AU" dirty="0"/>
              <a:t>What aspects of your media product will they engage with and why?</a:t>
            </a:r>
            <a:endParaRPr lang="en-US" dirty="0"/>
          </a:p>
          <a:p>
            <a:endParaRPr lang="en-US" dirty="0"/>
          </a:p>
        </p:txBody>
      </p:sp>
      <p:sp>
        <p:nvSpPr>
          <p:cNvPr id="4" name="Rectangle 3"/>
          <p:cNvSpPr/>
          <p:nvPr/>
        </p:nvSpPr>
        <p:spPr>
          <a:xfrm>
            <a:off x="6455434" y="5782481"/>
            <a:ext cx="5449019" cy="92333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AU" b="1" dirty="0"/>
              <a:t>What it isn’t</a:t>
            </a:r>
            <a:endParaRPr lang="en-US" dirty="0"/>
          </a:p>
          <a:p>
            <a:r>
              <a:rPr lang="en-AU" dirty="0"/>
              <a:t>This isn’t a brief generalisation </a:t>
            </a:r>
            <a:r>
              <a:rPr lang="en-AU" dirty="0" err="1"/>
              <a:t>eg</a:t>
            </a:r>
            <a:r>
              <a:rPr lang="en-AU" dirty="0"/>
              <a:t>. ‘my target audience is anyone who loves to experience love and passion’. </a:t>
            </a:r>
            <a:endParaRPr lang="en-US" dirty="0"/>
          </a:p>
        </p:txBody>
      </p:sp>
    </p:spTree>
    <p:extLst>
      <p:ext uri="{BB962C8B-B14F-4D97-AF65-F5344CB8AC3E}">
        <p14:creationId xmlns:p14="http://schemas.microsoft.com/office/powerpoint/2010/main" val="3128848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943</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Adobe Gothic Std B</vt:lpstr>
      <vt:lpstr>Arial</vt:lpstr>
      <vt:lpstr>Calibri</vt:lpstr>
      <vt:lpstr>Calibri Light</vt:lpstr>
      <vt:lpstr>Courier New</vt:lpstr>
      <vt:lpstr>Felix Titling</vt:lpstr>
      <vt:lpstr>Kahootz Fatty</vt:lpstr>
      <vt:lpstr>Kahootz Ransom</vt:lpstr>
      <vt:lpstr>Times New Roman</vt:lpstr>
      <vt:lpstr>Office Theme</vt:lpstr>
      <vt:lpstr>PowerPoint Presentation</vt:lpstr>
      <vt:lpstr>PowerPoint Presentation</vt:lpstr>
      <vt:lpstr>Production Design Plan</vt:lpstr>
      <vt:lpstr>Intention Statement</vt:lpstr>
      <vt:lpstr>What ideas, concepts, themes or issues do you want your music clip to explore? </vt:lpstr>
      <vt:lpstr>What other work has inspired this product? </vt:lpstr>
      <vt:lpstr>What symbolism and/or motifs are you using in your work and for what intended purpose? </vt:lpstr>
      <vt:lpstr>PowerPoint Presentation</vt:lpstr>
      <vt:lpstr>Audience Statement</vt:lpstr>
      <vt:lpstr>Demographics: who fits yours?</vt:lpstr>
      <vt:lpstr>PowerPoint Presentation</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McCARTHY Rohan</dc:creator>
  <cp:lastModifiedBy>ALEXANDER Lara</cp:lastModifiedBy>
  <cp:revision>31</cp:revision>
  <dcterms:created xsi:type="dcterms:W3CDTF">2014-03-15T00:24:04Z</dcterms:created>
  <dcterms:modified xsi:type="dcterms:W3CDTF">2014-03-23T23:53:13Z</dcterms:modified>
</cp:coreProperties>
</file>